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72"/>
  </p:notesMasterIdLst>
  <p:handoutMasterIdLst>
    <p:handoutMasterId r:id="rId73"/>
  </p:handoutMasterIdLst>
  <p:sldIdLst>
    <p:sldId id="259" r:id="rId2"/>
    <p:sldId id="360" r:id="rId3"/>
    <p:sldId id="32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6" r:id="rId25"/>
    <p:sldId id="301" r:id="rId26"/>
    <p:sldId id="304" r:id="rId27"/>
    <p:sldId id="305" r:id="rId28"/>
    <p:sldId id="307" r:id="rId29"/>
    <p:sldId id="287" r:id="rId30"/>
    <p:sldId id="363" r:id="rId31"/>
    <p:sldId id="289" r:id="rId32"/>
    <p:sldId id="291" r:id="rId33"/>
    <p:sldId id="290" r:id="rId34"/>
    <p:sldId id="294" r:id="rId35"/>
    <p:sldId id="295" r:id="rId36"/>
    <p:sldId id="296" r:id="rId37"/>
    <p:sldId id="297" r:id="rId38"/>
    <p:sldId id="298" r:id="rId39"/>
    <p:sldId id="299" r:id="rId40"/>
    <p:sldId id="288" r:id="rId41"/>
    <p:sldId id="292" r:id="rId42"/>
    <p:sldId id="293" r:id="rId43"/>
    <p:sldId id="366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64" r:id="rId53"/>
    <p:sldId id="320" r:id="rId54"/>
    <p:sldId id="321" r:id="rId55"/>
    <p:sldId id="322" r:id="rId56"/>
    <p:sldId id="367" r:id="rId57"/>
    <p:sldId id="368" r:id="rId58"/>
    <p:sldId id="369" r:id="rId59"/>
    <p:sldId id="370" r:id="rId60"/>
    <p:sldId id="323" r:id="rId61"/>
    <p:sldId id="324" r:id="rId62"/>
    <p:sldId id="325" r:id="rId63"/>
    <p:sldId id="326" r:id="rId64"/>
    <p:sldId id="327" r:id="rId65"/>
    <p:sldId id="371" r:id="rId66"/>
    <p:sldId id="372" r:id="rId67"/>
    <p:sldId id="373" r:id="rId68"/>
    <p:sldId id="374" r:id="rId69"/>
    <p:sldId id="375" r:id="rId70"/>
    <p:sldId id="365" r:id="rId71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>
      <p:cViewPr varScale="1">
        <p:scale>
          <a:sx n="91" d="100"/>
          <a:sy n="91" d="100"/>
        </p:scale>
        <p:origin x="390" y="84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9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69BAA-A7EA-475D-B42F-72D1CEF72C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4CBC9D-36A7-4746-AEC0-D3A1F7F1A0F4}">
      <dgm:prSet phldrT="[Texto]"/>
      <dgm:spPr/>
      <dgm:t>
        <a:bodyPr/>
        <a:lstStyle/>
        <a:p>
          <a:r>
            <a:rPr lang="es-ES" dirty="0" smtClean="0"/>
            <a:t>Gubernatura</a:t>
          </a:r>
          <a:endParaRPr lang="es-ES" dirty="0"/>
        </a:p>
      </dgm:t>
    </dgm:pt>
    <dgm:pt modelId="{5AA96A48-7104-4D75-B4BA-3BBBEDF0F981}" type="parTrans" cxnId="{2C4F8AF4-5646-4763-85C4-E2A6A0029161}">
      <dgm:prSet/>
      <dgm:spPr/>
      <dgm:t>
        <a:bodyPr/>
        <a:lstStyle/>
        <a:p>
          <a:endParaRPr lang="es-ES"/>
        </a:p>
      </dgm:t>
    </dgm:pt>
    <dgm:pt modelId="{8038DF4E-DC03-46BE-9C14-5AC169EF6A6A}" type="sibTrans" cxnId="{2C4F8AF4-5646-4763-85C4-E2A6A0029161}">
      <dgm:prSet/>
      <dgm:spPr/>
      <dgm:t>
        <a:bodyPr/>
        <a:lstStyle/>
        <a:p>
          <a:endParaRPr lang="es-ES"/>
        </a:p>
      </dgm:t>
    </dgm:pt>
    <dgm:pt modelId="{03C949AB-A549-4509-B885-54F8A2668483}">
      <dgm:prSet phldrT="[Texto]" custT="1"/>
      <dgm:spPr/>
      <dgm:t>
        <a:bodyPr/>
        <a:lstStyle/>
        <a:p>
          <a:r>
            <a:rPr lang="es-ES" sz="3200" dirty="0" smtClean="0"/>
            <a:t>Del </a:t>
          </a:r>
          <a:r>
            <a:rPr lang="es-ES" sz="4000" dirty="0" smtClean="0"/>
            <a:t>4</a:t>
          </a:r>
          <a:r>
            <a:rPr lang="es-ES" sz="3200" dirty="0" smtClean="0"/>
            <a:t> de abril al </a:t>
          </a:r>
          <a:r>
            <a:rPr lang="es-ES" sz="4000" dirty="0" smtClean="0"/>
            <a:t>2</a:t>
          </a:r>
          <a:r>
            <a:rPr lang="es-ES" sz="3200" dirty="0" smtClean="0"/>
            <a:t> de junio de 2021</a:t>
          </a:r>
          <a:endParaRPr lang="es-ES" sz="3200" dirty="0"/>
        </a:p>
      </dgm:t>
    </dgm:pt>
    <dgm:pt modelId="{F14C8430-F8C7-4078-8735-CB791E6A2218}" type="parTrans" cxnId="{1E6605E6-A269-4DAC-85BA-F63582D92AB4}">
      <dgm:prSet/>
      <dgm:spPr/>
      <dgm:t>
        <a:bodyPr/>
        <a:lstStyle/>
        <a:p>
          <a:endParaRPr lang="es-ES"/>
        </a:p>
      </dgm:t>
    </dgm:pt>
    <dgm:pt modelId="{CDEB4AFF-728F-41DD-A721-05805EC22BD7}" type="sibTrans" cxnId="{1E6605E6-A269-4DAC-85BA-F63582D92AB4}">
      <dgm:prSet/>
      <dgm:spPr/>
      <dgm:t>
        <a:bodyPr/>
        <a:lstStyle/>
        <a:p>
          <a:endParaRPr lang="es-ES"/>
        </a:p>
      </dgm:t>
    </dgm:pt>
    <dgm:pt modelId="{6133DAD8-EA30-4BF5-99BF-DE12597A0CD7}" type="pres">
      <dgm:prSet presAssocID="{71269BAA-A7EA-475D-B42F-72D1CEF72C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D8841E-2192-4CD4-B46F-02EB90C90FCC}" type="pres">
      <dgm:prSet presAssocID="{394CBC9D-36A7-4746-AEC0-D3A1F7F1A0F4}" presName="node" presStyleLbl="node1" presStyleIdx="0" presStyleCnt="2" custLinFactNeighborX="-26" custLinFactNeighborY="368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496BE8-DEED-4039-922D-53C5F7141F08}" type="pres">
      <dgm:prSet presAssocID="{8038DF4E-DC03-46BE-9C14-5AC169EF6A6A}" presName="sibTrans" presStyleCnt="0"/>
      <dgm:spPr/>
    </dgm:pt>
    <dgm:pt modelId="{79D5F405-721D-483E-893E-2AF120199EF7}" type="pres">
      <dgm:prSet presAssocID="{03C949AB-A549-4509-B885-54F8A2668483}" presName="node" presStyleLbl="node1" presStyleIdx="1" presStyleCnt="2" custLinFactNeighborX="26" custLinFactNeighborY="368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68BEAB-7CFC-4C22-BBD0-FF915DB71CB0}" type="presOf" srcId="{03C949AB-A549-4509-B885-54F8A2668483}" destId="{79D5F405-721D-483E-893E-2AF120199EF7}" srcOrd="0" destOrd="0" presId="urn:microsoft.com/office/officeart/2005/8/layout/default"/>
    <dgm:cxn modelId="{FF0569A2-FE27-4BD8-8AD6-2DB4BAE9B86D}" type="presOf" srcId="{71269BAA-A7EA-475D-B42F-72D1CEF72C6F}" destId="{6133DAD8-EA30-4BF5-99BF-DE12597A0CD7}" srcOrd="0" destOrd="0" presId="urn:microsoft.com/office/officeart/2005/8/layout/default"/>
    <dgm:cxn modelId="{1E6605E6-A269-4DAC-85BA-F63582D92AB4}" srcId="{71269BAA-A7EA-475D-B42F-72D1CEF72C6F}" destId="{03C949AB-A549-4509-B885-54F8A2668483}" srcOrd="1" destOrd="0" parTransId="{F14C8430-F8C7-4078-8735-CB791E6A2218}" sibTransId="{CDEB4AFF-728F-41DD-A721-05805EC22BD7}"/>
    <dgm:cxn modelId="{0C8F69F5-218F-41A5-80AC-B8C5560C29D3}" type="presOf" srcId="{394CBC9D-36A7-4746-AEC0-D3A1F7F1A0F4}" destId="{31D8841E-2192-4CD4-B46F-02EB90C90FCC}" srcOrd="0" destOrd="0" presId="urn:microsoft.com/office/officeart/2005/8/layout/default"/>
    <dgm:cxn modelId="{2C4F8AF4-5646-4763-85C4-E2A6A0029161}" srcId="{71269BAA-A7EA-475D-B42F-72D1CEF72C6F}" destId="{394CBC9D-36A7-4746-AEC0-D3A1F7F1A0F4}" srcOrd="0" destOrd="0" parTransId="{5AA96A48-7104-4D75-B4BA-3BBBEDF0F981}" sibTransId="{8038DF4E-DC03-46BE-9C14-5AC169EF6A6A}"/>
    <dgm:cxn modelId="{316A2532-6B7E-479E-A7F2-2B0A625B3D23}" type="presParOf" srcId="{6133DAD8-EA30-4BF5-99BF-DE12597A0CD7}" destId="{31D8841E-2192-4CD4-B46F-02EB90C90FCC}" srcOrd="0" destOrd="0" presId="urn:microsoft.com/office/officeart/2005/8/layout/default"/>
    <dgm:cxn modelId="{FF50967F-34E2-4A44-B598-5740FE83EF3A}" type="presParOf" srcId="{6133DAD8-EA30-4BF5-99BF-DE12597A0CD7}" destId="{27496BE8-DEED-4039-922D-53C5F7141F08}" srcOrd="1" destOrd="0" presId="urn:microsoft.com/office/officeart/2005/8/layout/default"/>
    <dgm:cxn modelId="{BBF6645E-FBE8-4CF0-817F-92DBAF8F7552}" type="presParOf" srcId="{6133DAD8-EA30-4BF5-99BF-DE12597A0CD7}" destId="{79D5F405-721D-483E-893E-2AF120199EF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69BAA-A7EA-475D-B42F-72D1CEF72C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4CBC9D-36A7-4746-AEC0-D3A1F7F1A0F4}">
      <dgm:prSet phldrT="[Texto]"/>
      <dgm:spPr/>
      <dgm:t>
        <a:bodyPr/>
        <a:lstStyle/>
        <a:p>
          <a:r>
            <a:rPr lang="es-ES" dirty="0" smtClean="0"/>
            <a:t>Diputaciones</a:t>
          </a:r>
          <a:endParaRPr lang="es-ES" dirty="0"/>
        </a:p>
      </dgm:t>
    </dgm:pt>
    <dgm:pt modelId="{5AA96A48-7104-4D75-B4BA-3BBBEDF0F981}" type="parTrans" cxnId="{2C4F8AF4-5646-4763-85C4-E2A6A0029161}">
      <dgm:prSet/>
      <dgm:spPr/>
      <dgm:t>
        <a:bodyPr/>
        <a:lstStyle/>
        <a:p>
          <a:endParaRPr lang="es-ES"/>
        </a:p>
      </dgm:t>
    </dgm:pt>
    <dgm:pt modelId="{8038DF4E-DC03-46BE-9C14-5AC169EF6A6A}" type="sibTrans" cxnId="{2C4F8AF4-5646-4763-85C4-E2A6A0029161}">
      <dgm:prSet/>
      <dgm:spPr/>
      <dgm:t>
        <a:bodyPr/>
        <a:lstStyle/>
        <a:p>
          <a:endParaRPr lang="es-ES"/>
        </a:p>
      </dgm:t>
    </dgm:pt>
    <dgm:pt modelId="{03C949AB-A549-4509-B885-54F8A2668483}">
      <dgm:prSet phldrT="[Texto]" custT="1"/>
      <dgm:spPr/>
      <dgm:t>
        <a:bodyPr/>
        <a:lstStyle/>
        <a:p>
          <a:r>
            <a:rPr lang="es-ES" sz="3200" dirty="0" smtClean="0"/>
            <a:t>Del </a:t>
          </a:r>
          <a:r>
            <a:rPr lang="es-ES" sz="4000" dirty="0" smtClean="0"/>
            <a:t>19</a:t>
          </a:r>
          <a:r>
            <a:rPr lang="es-ES" sz="3200" dirty="0" smtClean="0"/>
            <a:t> de abril al </a:t>
          </a:r>
          <a:r>
            <a:rPr lang="es-ES" sz="4000" dirty="0" smtClean="0"/>
            <a:t>2</a:t>
          </a:r>
          <a:r>
            <a:rPr lang="es-ES" sz="3200" dirty="0" smtClean="0"/>
            <a:t> de junio de 2021</a:t>
          </a:r>
          <a:endParaRPr lang="es-ES" sz="3200" dirty="0"/>
        </a:p>
      </dgm:t>
    </dgm:pt>
    <dgm:pt modelId="{F14C8430-F8C7-4078-8735-CB791E6A2218}" type="parTrans" cxnId="{1E6605E6-A269-4DAC-85BA-F63582D92AB4}">
      <dgm:prSet/>
      <dgm:spPr/>
      <dgm:t>
        <a:bodyPr/>
        <a:lstStyle/>
        <a:p>
          <a:endParaRPr lang="es-ES"/>
        </a:p>
      </dgm:t>
    </dgm:pt>
    <dgm:pt modelId="{CDEB4AFF-728F-41DD-A721-05805EC22BD7}" type="sibTrans" cxnId="{1E6605E6-A269-4DAC-85BA-F63582D92AB4}">
      <dgm:prSet/>
      <dgm:spPr/>
      <dgm:t>
        <a:bodyPr/>
        <a:lstStyle/>
        <a:p>
          <a:endParaRPr lang="es-ES"/>
        </a:p>
      </dgm:t>
    </dgm:pt>
    <dgm:pt modelId="{6133DAD8-EA30-4BF5-99BF-DE12597A0CD7}" type="pres">
      <dgm:prSet presAssocID="{71269BAA-A7EA-475D-B42F-72D1CEF72C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D8841E-2192-4CD4-B46F-02EB90C90FCC}" type="pres">
      <dgm:prSet presAssocID="{394CBC9D-36A7-4746-AEC0-D3A1F7F1A0F4}" presName="node" presStyleLbl="node1" presStyleIdx="0" presStyleCnt="2" custLinFactNeighborX="-26" custLinFactNeighborY="368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496BE8-DEED-4039-922D-53C5F7141F08}" type="pres">
      <dgm:prSet presAssocID="{8038DF4E-DC03-46BE-9C14-5AC169EF6A6A}" presName="sibTrans" presStyleCnt="0"/>
      <dgm:spPr/>
    </dgm:pt>
    <dgm:pt modelId="{79D5F405-721D-483E-893E-2AF120199EF7}" type="pres">
      <dgm:prSet presAssocID="{03C949AB-A549-4509-B885-54F8A2668483}" presName="node" presStyleLbl="node1" presStyleIdx="1" presStyleCnt="2" custLinFactNeighborX="26" custLinFactNeighborY="368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68BEAB-7CFC-4C22-BBD0-FF915DB71CB0}" type="presOf" srcId="{03C949AB-A549-4509-B885-54F8A2668483}" destId="{79D5F405-721D-483E-893E-2AF120199EF7}" srcOrd="0" destOrd="0" presId="urn:microsoft.com/office/officeart/2005/8/layout/default"/>
    <dgm:cxn modelId="{FF0569A2-FE27-4BD8-8AD6-2DB4BAE9B86D}" type="presOf" srcId="{71269BAA-A7EA-475D-B42F-72D1CEF72C6F}" destId="{6133DAD8-EA30-4BF5-99BF-DE12597A0CD7}" srcOrd="0" destOrd="0" presId="urn:microsoft.com/office/officeart/2005/8/layout/default"/>
    <dgm:cxn modelId="{1E6605E6-A269-4DAC-85BA-F63582D92AB4}" srcId="{71269BAA-A7EA-475D-B42F-72D1CEF72C6F}" destId="{03C949AB-A549-4509-B885-54F8A2668483}" srcOrd="1" destOrd="0" parTransId="{F14C8430-F8C7-4078-8735-CB791E6A2218}" sibTransId="{CDEB4AFF-728F-41DD-A721-05805EC22BD7}"/>
    <dgm:cxn modelId="{2C4F8AF4-5646-4763-85C4-E2A6A0029161}" srcId="{71269BAA-A7EA-475D-B42F-72D1CEF72C6F}" destId="{394CBC9D-36A7-4746-AEC0-D3A1F7F1A0F4}" srcOrd="0" destOrd="0" parTransId="{5AA96A48-7104-4D75-B4BA-3BBBEDF0F981}" sibTransId="{8038DF4E-DC03-46BE-9C14-5AC169EF6A6A}"/>
    <dgm:cxn modelId="{0C8F69F5-218F-41A5-80AC-B8C5560C29D3}" type="presOf" srcId="{394CBC9D-36A7-4746-AEC0-D3A1F7F1A0F4}" destId="{31D8841E-2192-4CD4-B46F-02EB90C90FCC}" srcOrd="0" destOrd="0" presId="urn:microsoft.com/office/officeart/2005/8/layout/default"/>
    <dgm:cxn modelId="{316A2532-6B7E-479E-A7F2-2B0A625B3D23}" type="presParOf" srcId="{6133DAD8-EA30-4BF5-99BF-DE12597A0CD7}" destId="{31D8841E-2192-4CD4-B46F-02EB90C90FCC}" srcOrd="0" destOrd="0" presId="urn:microsoft.com/office/officeart/2005/8/layout/default"/>
    <dgm:cxn modelId="{FF50967F-34E2-4A44-B598-5740FE83EF3A}" type="presParOf" srcId="{6133DAD8-EA30-4BF5-99BF-DE12597A0CD7}" destId="{27496BE8-DEED-4039-922D-53C5F7141F08}" srcOrd="1" destOrd="0" presId="urn:microsoft.com/office/officeart/2005/8/layout/default"/>
    <dgm:cxn modelId="{BBF6645E-FBE8-4CF0-817F-92DBAF8F7552}" type="presParOf" srcId="{6133DAD8-EA30-4BF5-99BF-DE12597A0CD7}" destId="{79D5F405-721D-483E-893E-2AF120199EF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269BAA-A7EA-475D-B42F-72D1CEF72C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94CBC9D-36A7-4746-AEC0-D3A1F7F1A0F4}">
      <dgm:prSet phldrT="[Texto]"/>
      <dgm:spPr/>
      <dgm:t>
        <a:bodyPr/>
        <a:lstStyle/>
        <a:p>
          <a:r>
            <a:rPr lang="es-ES" dirty="0" smtClean="0"/>
            <a:t>Ayuntamientos</a:t>
          </a:r>
          <a:endParaRPr lang="es-ES" dirty="0"/>
        </a:p>
      </dgm:t>
    </dgm:pt>
    <dgm:pt modelId="{5AA96A48-7104-4D75-B4BA-3BBBEDF0F981}" type="parTrans" cxnId="{2C4F8AF4-5646-4763-85C4-E2A6A0029161}">
      <dgm:prSet/>
      <dgm:spPr/>
      <dgm:t>
        <a:bodyPr/>
        <a:lstStyle/>
        <a:p>
          <a:endParaRPr lang="es-ES"/>
        </a:p>
      </dgm:t>
    </dgm:pt>
    <dgm:pt modelId="{8038DF4E-DC03-46BE-9C14-5AC169EF6A6A}" type="sibTrans" cxnId="{2C4F8AF4-5646-4763-85C4-E2A6A0029161}">
      <dgm:prSet/>
      <dgm:spPr/>
      <dgm:t>
        <a:bodyPr/>
        <a:lstStyle/>
        <a:p>
          <a:endParaRPr lang="es-ES"/>
        </a:p>
      </dgm:t>
    </dgm:pt>
    <dgm:pt modelId="{03C949AB-A549-4509-B885-54F8A2668483}">
      <dgm:prSet phldrT="[Texto]" custT="1"/>
      <dgm:spPr/>
      <dgm:t>
        <a:bodyPr/>
        <a:lstStyle/>
        <a:p>
          <a:r>
            <a:rPr lang="es-ES" sz="3200" dirty="0" smtClean="0"/>
            <a:t>Del </a:t>
          </a:r>
          <a:r>
            <a:rPr lang="es-ES" sz="4000" dirty="0" smtClean="0"/>
            <a:t>19</a:t>
          </a:r>
          <a:r>
            <a:rPr lang="es-ES" sz="3200" dirty="0" smtClean="0"/>
            <a:t> de abril al </a:t>
          </a:r>
          <a:r>
            <a:rPr lang="es-ES" sz="4000" dirty="0" smtClean="0"/>
            <a:t>2</a:t>
          </a:r>
          <a:r>
            <a:rPr lang="es-ES" sz="3200" dirty="0" smtClean="0"/>
            <a:t> de junio de 2021</a:t>
          </a:r>
          <a:endParaRPr lang="es-ES" sz="3200" dirty="0"/>
        </a:p>
      </dgm:t>
    </dgm:pt>
    <dgm:pt modelId="{F14C8430-F8C7-4078-8735-CB791E6A2218}" type="parTrans" cxnId="{1E6605E6-A269-4DAC-85BA-F63582D92AB4}">
      <dgm:prSet/>
      <dgm:spPr/>
      <dgm:t>
        <a:bodyPr/>
        <a:lstStyle/>
        <a:p>
          <a:endParaRPr lang="es-ES"/>
        </a:p>
      </dgm:t>
    </dgm:pt>
    <dgm:pt modelId="{CDEB4AFF-728F-41DD-A721-05805EC22BD7}" type="sibTrans" cxnId="{1E6605E6-A269-4DAC-85BA-F63582D92AB4}">
      <dgm:prSet/>
      <dgm:spPr/>
      <dgm:t>
        <a:bodyPr/>
        <a:lstStyle/>
        <a:p>
          <a:endParaRPr lang="es-ES"/>
        </a:p>
      </dgm:t>
    </dgm:pt>
    <dgm:pt modelId="{6133DAD8-EA30-4BF5-99BF-DE12597A0CD7}" type="pres">
      <dgm:prSet presAssocID="{71269BAA-A7EA-475D-B42F-72D1CEF72C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D8841E-2192-4CD4-B46F-02EB90C90FCC}" type="pres">
      <dgm:prSet presAssocID="{394CBC9D-36A7-4746-AEC0-D3A1F7F1A0F4}" presName="node" presStyleLbl="node1" presStyleIdx="0" presStyleCnt="2" custLinFactNeighborX="-26" custLinFactNeighborY="368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496BE8-DEED-4039-922D-53C5F7141F08}" type="pres">
      <dgm:prSet presAssocID="{8038DF4E-DC03-46BE-9C14-5AC169EF6A6A}" presName="sibTrans" presStyleCnt="0"/>
      <dgm:spPr/>
    </dgm:pt>
    <dgm:pt modelId="{79D5F405-721D-483E-893E-2AF120199EF7}" type="pres">
      <dgm:prSet presAssocID="{03C949AB-A549-4509-B885-54F8A2668483}" presName="node" presStyleLbl="node1" presStyleIdx="1" presStyleCnt="2" custLinFactNeighborX="26" custLinFactNeighborY="368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68BEAB-7CFC-4C22-BBD0-FF915DB71CB0}" type="presOf" srcId="{03C949AB-A549-4509-B885-54F8A2668483}" destId="{79D5F405-721D-483E-893E-2AF120199EF7}" srcOrd="0" destOrd="0" presId="urn:microsoft.com/office/officeart/2005/8/layout/default"/>
    <dgm:cxn modelId="{FF0569A2-FE27-4BD8-8AD6-2DB4BAE9B86D}" type="presOf" srcId="{71269BAA-A7EA-475D-B42F-72D1CEF72C6F}" destId="{6133DAD8-EA30-4BF5-99BF-DE12597A0CD7}" srcOrd="0" destOrd="0" presId="urn:microsoft.com/office/officeart/2005/8/layout/default"/>
    <dgm:cxn modelId="{1E6605E6-A269-4DAC-85BA-F63582D92AB4}" srcId="{71269BAA-A7EA-475D-B42F-72D1CEF72C6F}" destId="{03C949AB-A549-4509-B885-54F8A2668483}" srcOrd="1" destOrd="0" parTransId="{F14C8430-F8C7-4078-8735-CB791E6A2218}" sibTransId="{CDEB4AFF-728F-41DD-A721-05805EC22BD7}"/>
    <dgm:cxn modelId="{0C8F69F5-218F-41A5-80AC-B8C5560C29D3}" type="presOf" srcId="{394CBC9D-36A7-4746-AEC0-D3A1F7F1A0F4}" destId="{31D8841E-2192-4CD4-B46F-02EB90C90FCC}" srcOrd="0" destOrd="0" presId="urn:microsoft.com/office/officeart/2005/8/layout/default"/>
    <dgm:cxn modelId="{2C4F8AF4-5646-4763-85C4-E2A6A0029161}" srcId="{71269BAA-A7EA-475D-B42F-72D1CEF72C6F}" destId="{394CBC9D-36A7-4746-AEC0-D3A1F7F1A0F4}" srcOrd="0" destOrd="0" parTransId="{5AA96A48-7104-4D75-B4BA-3BBBEDF0F981}" sibTransId="{8038DF4E-DC03-46BE-9C14-5AC169EF6A6A}"/>
    <dgm:cxn modelId="{316A2532-6B7E-479E-A7F2-2B0A625B3D23}" type="presParOf" srcId="{6133DAD8-EA30-4BF5-99BF-DE12597A0CD7}" destId="{31D8841E-2192-4CD4-B46F-02EB90C90FCC}" srcOrd="0" destOrd="0" presId="urn:microsoft.com/office/officeart/2005/8/layout/default"/>
    <dgm:cxn modelId="{FF50967F-34E2-4A44-B598-5740FE83EF3A}" type="presParOf" srcId="{6133DAD8-EA30-4BF5-99BF-DE12597A0CD7}" destId="{27496BE8-DEED-4039-922D-53C5F7141F08}" srcOrd="1" destOrd="0" presId="urn:microsoft.com/office/officeart/2005/8/layout/default"/>
    <dgm:cxn modelId="{BBF6645E-FBE8-4CF0-817F-92DBAF8F7552}" type="presParOf" srcId="{6133DAD8-EA30-4BF5-99BF-DE12597A0CD7}" destId="{79D5F405-721D-483E-893E-2AF120199EF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8841E-2192-4CD4-B46F-02EB90C90FCC}">
      <dsp:nvSpPr>
        <dsp:cNvPr id="0" name=""/>
        <dsp:cNvSpPr/>
      </dsp:nvSpPr>
      <dsp:spPr>
        <a:xfrm>
          <a:off x="0" y="2348588"/>
          <a:ext cx="4570883" cy="2742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smtClean="0"/>
            <a:t>Gubernatura</a:t>
          </a:r>
          <a:endParaRPr lang="es-ES" sz="5100" kern="1200" dirty="0"/>
        </a:p>
      </dsp:txBody>
      <dsp:txXfrm>
        <a:off x="0" y="2348588"/>
        <a:ext cx="4570883" cy="2742530"/>
      </dsp:txXfrm>
    </dsp:sp>
    <dsp:sp modelId="{79D5F405-721D-483E-893E-2AF120199EF7}">
      <dsp:nvSpPr>
        <dsp:cNvPr id="0" name=""/>
        <dsp:cNvSpPr/>
      </dsp:nvSpPr>
      <dsp:spPr>
        <a:xfrm>
          <a:off x="5030316" y="2348588"/>
          <a:ext cx="4570883" cy="2742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Del </a:t>
          </a:r>
          <a:r>
            <a:rPr lang="es-ES" sz="4000" kern="1200" dirty="0" smtClean="0"/>
            <a:t>4</a:t>
          </a:r>
          <a:r>
            <a:rPr lang="es-ES" sz="3200" kern="1200" dirty="0" smtClean="0"/>
            <a:t> de abril al </a:t>
          </a:r>
          <a:r>
            <a:rPr lang="es-ES" sz="4000" kern="1200" dirty="0" smtClean="0"/>
            <a:t>2</a:t>
          </a:r>
          <a:r>
            <a:rPr lang="es-ES" sz="3200" kern="1200" dirty="0" smtClean="0"/>
            <a:t> de junio de 2021</a:t>
          </a:r>
          <a:endParaRPr lang="es-ES" sz="3200" kern="1200" dirty="0"/>
        </a:p>
      </dsp:txBody>
      <dsp:txXfrm>
        <a:off x="5030316" y="2348588"/>
        <a:ext cx="4570883" cy="2742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8841E-2192-4CD4-B46F-02EB90C90FCC}">
      <dsp:nvSpPr>
        <dsp:cNvPr id="0" name=""/>
        <dsp:cNvSpPr/>
      </dsp:nvSpPr>
      <dsp:spPr>
        <a:xfrm>
          <a:off x="0" y="2348588"/>
          <a:ext cx="4570883" cy="2742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100" kern="1200" dirty="0" smtClean="0"/>
            <a:t>Diputaciones</a:t>
          </a:r>
          <a:endParaRPr lang="es-ES" sz="5100" kern="1200" dirty="0"/>
        </a:p>
      </dsp:txBody>
      <dsp:txXfrm>
        <a:off x="0" y="2348588"/>
        <a:ext cx="4570883" cy="2742530"/>
      </dsp:txXfrm>
    </dsp:sp>
    <dsp:sp modelId="{79D5F405-721D-483E-893E-2AF120199EF7}">
      <dsp:nvSpPr>
        <dsp:cNvPr id="0" name=""/>
        <dsp:cNvSpPr/>
      </dsp:nvSpPr>
      <dsp:spPr>
        <a:xfrm>
          <a:off x="5030316" y="2348588"/>
          <a:ext cx="4570883" cy="2742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Del </a:t>
          </a:r>
          <a:r>
            <a:rPr lang="es-ES" sz="4000" kern="1200" dirty="0" smtClean="0"/>
            <a:t>19</a:t>
          </a:r>
          <a:r>
            <a:rPr lang="es-ES" sz="3200" kern="1200" dirty="0" smtClean="0"/>
            <a:t> de abril al </a:t>
          </a:r>
          <a:r>
            <a:rPr lang="es-ES" sz="4000" kern="1200" dirty="0" smtClean="0"/>
            <a:t>2</a:t>
          </a:r>
          <a:r>
            <a:rPr lang="es-ES" sz="3200" kern="1200" dirty="0" smtClean="0"/>
            <a:t> de junio de 2021</a:t>
          </a:r>
          <a:endParaRPr lang="es-ES" sz="3200" kern="1200" dirty="0"/>
        </a:p>
      </dsp:txBody>
      <dsp:txXfrm>
        <a:off x="5030316" y="2348588"/>
        <a:ext cx="4570883" cy="27425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8841E-2192-4CD4-B46F-02EB90C90FCC}">
      <dsp:nvSpPr>
        <dsp:cNvPr id="0" name=""/>
        <dsp:cNvSpPr/>
      </dsp:nvSpPr>
      <dsp:spPr>
        <a:xfrm>
          <a:off x="0" y="2348588"/>
          <a:ext cx="4570883" cy="2742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 smtClean="0"/>
            <a:t>Ayuntamientos</a:t>
          </a:r>
          <a:endParaRPr lang="es-ES" sz="4500" kern="1200" dirty="0"/>
        </a:p>
      </dsp:txBody>
      <dsp:txXfrm>
        <a:off x="0" y="2348588"/>
        <a:ext cx="4570883" cy="2742530"/>
      </dsp:txXfrm>
    </dsp:sp>
    <dsp:sp modelId="{79D5F405-721D-483E-893E-2AF120199EF7}">
      <dsp:nvSpPr>
        <dsp:cNvPr id="0" name=""/>
        <dsp:cNvSpPr/>
      </dsp:nvSpPr>
      <dsp:spPr>
        <a:xfrm>
          <a:off x="5030316" y="2348588"/>
          <a:ext cx="4570883" cy="2742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Del </a:t>
          </a:r>
          <a:r>
            <a:rPr lang="es-ES" sz="4000" kern="1200" dirty="0" smtClean="0"/>
            <a:t>19</a:t>
          </a:r>
          <a:r>
            <a:rPr lang="es-ES" sz="3200" kern="1200" dirty="0" smtClean="0"/>
            <a:t> de abril al </a:t>
          </a:r>
          <a:r>
            <a:rPr lang="es-ES" sz="4000" kern="1200" dirty="0" smtClean="0"/>
            <a:t>2</a:t>
          </a:r>
          <a:r>
            <a:rPr lang="es-ES" sz="3200" kern="1200" dirty="0" smtClean="0"/>
            <a:t> de junio de 2021</a:t>
          </a:r>
          <a:endParaRPr lang="es-ES" sz="3200" kern="1200" dirty="0"/>
        </a:p>
      </dsp:txBody>
      <dsp:txXfrm>
        <a:off x="5030316" y="2348588"/>
        <a:ext cx="4570883" cy="2742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3D25E8-D0C2-4B17-87C1-10728F9A0C4D}" type="datetime1">
              <a:rPr lang="es-ES" smtClean="0"/>
              <a:t>22/10/2020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32324A-5DF8-4462-ACAA-D149314A7E45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261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530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823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453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274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995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260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045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114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01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960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60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614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363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284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0740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8118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8648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052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1166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41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0015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4104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8097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6377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4990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7681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2675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9541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6736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56450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670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7541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6573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0179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390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6692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0147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2241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5856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2186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7869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448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4224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7331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1051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8746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3299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96128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41576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36344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24624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68341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59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16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02130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06818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75143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72005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50267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72322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4946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74634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28953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73334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69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371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05993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70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236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78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63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30FF71-78BE-4A20-8030-11CF7D0356BA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B42087-CFBB-4D53-AB1D-72DB3F802B66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049C6C-C3B1-4802-A274-97403E8FFA09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516447-9149-45A1-AD69-ACE6A90CB573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CF57CF-D949-4FEA-9C12-0EFBF16848A6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59AFF5-8C00-4C23-A814-8DD98827BB88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E9EFF3-791D-4D54-9335-851233473BC9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CE2442-2243-4D48-B790-53CE4A553092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C23BB6-A4AC-4A8A-B437-8FFB48CF1178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A9B4B7-0EFF-4BBB-84FC-50018EBA0936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ángulo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9" name="Rectángulo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0" name="Rectángulo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1" name="Rectángulo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2" name="Rectángulo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3" name="Rectángulo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4" name="Rectángulo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5" name="Rectángulo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6" name="Rectángulo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7" name="Rectángulo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8" name="Rectángulo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9" name="Línea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0" name="Línea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1" name="Línea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2" name="Línea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3" name="Línea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4" name="Línea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5" name="Línea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6" name="Línea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Línea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Línea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31" name="Línea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8C357D3-0E61-4CDE-98E7-CC997AEDD800}" type="datetime1">
              <a:rPr lang="es-ES" noProof="0" smtClean="0"/>
              <a:t>22/10/2020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857600"/>
          </a:xfrm>
        </p:spPr>
        <p:txBody>
          <a:bodyPr rtlCol="0"/>
          <a:lstStyle/>
          <a:p>
            <a:pPr rtl="0"/>
            <a:r>
              <a:rPr lang="es-ES" sz="6600" dirty="0"/>
              <a:t>F</a:t>
            </a:r>
            <a:r>
              <a:rPr lang="es-ES" sz="6600" dirty="0" smtClean="0"/>
              <a:t>inanciamiento y fiscalización de precampañas y campañas</a:t>
            </a:r>
            <a:endParaRPr lang="es-ES" sz="6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C97FDA-4771-4414-855B-FC1489A49C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738" y="572260"/>
            <a:ext cx="1700671" cy="105188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8C6D2ED-CF6E-4933-871D-32F20FCA90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379479"/>
            <a:ext cx="1331640" cy="1244670"/>
          </a:xfrm>
          <a:prstGeom prst="rect">
            <a:avLst/>
          </a:prstGeom>
        </p:spPr>
      </p:pic>
      <p:sp>
        <p:nvSpPr>
          <p:cNvPr id="9" name="Subtítulo 8">
            <a:extLst>
              <a:ext uri="{FF2B5EF4-FFF2-40B4-BE49-F238E27FC236}">
                <a16:creationId xmlns:a16="http://schemas.microsoft.com/office/drawing/2014/main" id="{F225BC46-A55C-4A6E-8CA9-E48D20696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413" y="5229200"/>
            <a:ext cx="8229600" cy="790600"/>
          </a:xfrm>
        </p:spPr>
        <p:txBody>
          <a:bodyPr>
            <a:normAutofit/>
          </a:bodyPr>
          <a:lstStyle/>
          <a:p>
            <a:r>
              <a:rPr lang="es-MX" b="1" dirty="0" smtClean="0"/>
              <a:t>Mario Alberto Lucas Roque</a:t>
            </a:r>
          </a:p>
          <a:p>
            <a:r>
              <a:rPr lang="es-MX" b="1" dirty="0" smtClean="0"/>
              <a:t>Coordinador de Prerrogativas y Partidos Políticos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b="1" dirty="0"/>
              <a:t>Ejercer las prerrogativas</a:t>
            </a:r>
          </a:p>
        </p:txBody>
      </p:sp>
    </p:spTree>
    <p:extLst>
      <p:ext uri="{BB962C8B-B14F-4D97-AF65-F5344CB8AC3E}">
        <p14:creationId xmlns:p14="http://schemas.microsoft.com/office/powerpoint/2010/main" val="403439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b="1" dirty="0"/>
              <a:t>Ejercer las </a:t>
            </a:r>
            <a:r>
              <a:rPr lang="es-MX" b="1" dirty="0" smtClean="0"/>
              <a:t>prerrogativas</a:t>
            </a:r>
          </a:p>
          <a:p>
            <a:pPr marL="0" lvl="0" indent="0" algn="just">
              <a:buNone/>
            </a:pPr>
            <a:r>
              <a:rPr lang="es-MX" dirty="0"/>
              <a:t>Radio y televisión.</a:t>
            </a:r>
          </a:p>
          <a:p>
            <a:pPr marL="0" lvl="0" indent="0" algn="just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08381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b="1" dirty="0"/>
              <a:t>Ejercer las </a:t>
            </a:r>
            <a:r>
              <a:rPr lang="es-MX" b="1" dirty="0" smtClean="0"/>
              <a:t>prerrogativas</a:t>
            </a:r>
          </a:p>
          <a:p>
            <a:pPr marL="0" lvl="0" indent="0" algn="just">
              <a:buNone/>
            </a:pPr>
            <a:r>
              <a:rPr lang="es-MX" dirty="0"/>
              <a:t>Radio y televisión</a:t>
            </a:r>
            <a:r>
              <a:rPr lang="es-MX" dirty="0" smtClean="0"/>
              <a:t>.</a:t>
            </a:r>
          </a:p>
          <a:p>
            <a:pPr marL="0" lvl="0" indent="0" algn="just">
              <a:buNone/>
            </a:pPr>
            <a:r>
              <a:rPr lang="es-MX" dirty="0"/>
              <a:t>Financiamiento público.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4955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b="1" dirty="0"/>
              <a:t>Ejercer las </a:t>
            </a:r>
            <a:r>
              <a:rPr lang="es-MX" b="1" dirty="0" smtClean="0"/>
              <a:t>prerrogativas</a:t>
            </a:r>
          </a:p>
          <a:p>
            <a:pPr marL="0" lvl="0" indent="0" algn="just">
              <a:buNone/>
            </a:pPr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Radio y televisión</a:t>
            </a:r>
            <a:r>
              <a:rPr lang="es-MX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r>
              <a:rPr lang="es-MX" sz="3200" b="1" dirty="0"/>
              <a:t>Financiamiento público.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96825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663351"/>
          </a:xfrm>
        </p:spPr>
        <p:txBody>
          <a:bodyPr rtlCol="0">
            <a:normAutofit/>
          </a:bodyPr>
          <a:lstStyle/>
          <a:p>
            <a:r>
              <a:rPr lang="es-ES" dirty="0"/>
              <a:t>Financiamiento público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b="1" dirty="0"/>
              <a:t>Ejercer las </a:t>
            </a:r>
            <a:r>
              <a:rPr lang="es-MX" b="1" dirty="0" smtClean="0"/>
              <a:t>prerrogativas</a:t>
            </a:r>
          </a:p>
          <a:p>
            <a:pPr marL="0" lvl="0" indent="0" algn="just">
              <a:buNone/>
            </a:pPr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Radio y televisión</a:t>
            </a:r>
            <a:r>
              <a:rPr lang="es-MX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r>
              <a:rPr lang="es-MX" sz="2400" b="1" dirty="0"/>
              <a:t>Financiamiento público.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44804"/>
              </p:ext>
            </p:extLst>
          </p:nvPr>
        </p:nvGraphicFramePr>
        <p:xfrm>
          <a:off x="5374332" y="1196751"/>
          <a:ext cx="5749282" cy="520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121">
                  <a:extLst>
                    <a:ext uri="{9D8B030D-6E8A-4147-A177-3AD203B41FA5}">
                      <a16:colId xmlns:a16="http://schemas.microsoft.com/office/drawing/2014/main" val="2694293623"/>
                    </a:ext>
                  </a:extLst>
                </a:gridCol>
                <a:gridCol w="2083161">
                  <a:extLst>
                    <a:ext uri="{9D8B030D-6E8A-4147-A177-3AD203B41FA5}">
                      <a16:colId xmlns:a16="http://schemas.microsoft.com/office/drawing/2014/main" val="1986636613"/>
                    </a:ext>
                  </a:extLst>
                </a:gridCol>
              </a:tblGrid>
              <a:tr h="62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FINANCIAMIENTO</a:t>
                      </a:r>
                      <a:r>
                        <a:rPr lang="es-MX" sz="1200" dirty="0" smtClean="0">
                          <a:effectLst/>
                        </a:rPr>
                        <a:t> </a:t>
                      </a:r>
                      <a:r>
                        <a:rPr lang="es-MX" sz="3200" dirty="0" smtClean="0">
                          <a:effectLst/>
                        </a:rPr>
                        <a:t>2020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3248776"/>
                  </a:ext>
                </a:extLst>
              </a:tr>
              <a:tr h="394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Acción Nacional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32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6859848"/>
                  </a:ext>
                </a:extLst>
              </a:tr>
              <a:tr h="394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Revolucionario Institucional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18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8054866"/>
                  </a:ext>
                </a:extLst>
              </a:tr>
              <a:tr h="394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Verde Ecologista de México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3410040"/>
                  </a:ext>
                </a:extLst>
              </a:tr>
              <a:tr h="394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Morena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23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5341877"/>
                  </a:ext>
                </a:extLst>
              </a:tr>
              <a:tr h="394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Querétaro Independiente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7814284"/>
                  </a:ext>
                </a:extLst>
              </a:tr>
              <a:tr h="721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 la Revolución Democrática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6476061"/>
                  </a:ext>
                </a:extLst>
              </a:tr>
              <a:tr h="721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Movimiento Ciudadano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55953281"/>
                  </a:ext>
                </a:extLst>
              </a:tr>
              <a:tr h="721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Del Trabajo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72046797"/>
                  </a:ext>
                </a:extLst>
              </a:tr>
              <a:tr h="445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TOTAL FINANCIAMIENTO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effectLst/>
                        </a:rPr>
                        <a:t>92 MILLONES</a:t>
                      </a:r>
                      <a:endParaRPr lang="es-MX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0978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15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91343"/>
          </a:xfrm>
        </p:spPr>
        <p:txBody>
          <a:bodyPr rtlCol="0">
            <a:normAutofit/>
          </a:bodyPr>
          <a:lstStyle/>
          <a:p>
            <a:r>
              <a:rPr lang="es-ES" dirty="0"/>
              <a:t>Financiamiento público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b="1" dirty="0"/>
              <a:t>Ejercer las </a:t>
            </a:r>
            <a:r>
              <a:rPr lang="es-MX" b="1" dirty="0" smtClean="0"/>
              <a:t>prerrogativas</a:t>
            </a:r>
          </a:p>
          <a:p>
            <a:pPr marL="0" lvl="0" indent="0" algn="just">
              <a:buNone/>
            </a:pPr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Radio y televisión</a:t>
            </a:r>
            <a:r>
              <a:rPr lang="es-MX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r>
              <a:rPr lang="es-MX" sz="2400" b="1" dirty="0"/>
              <a:t>Financiamiento público.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35083"/>
              </p:ext>
            </p:extLst>
          </p:nvPr>
        </p:nvGraphicFramePr>
        <p:xfrm>
          <a:off x="5374332" y="1124743"/>
          <a:ext cx="5544616" cy="540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5612">
                  <a:extLst>
                    <a:ext uri="{9D8B030D-6E8A-4147-A177-3AD203B41FA5}">
                      <a16:colId xmlns:a16="http://schemas.microsoft.com/office/drawing/2014/main" val="2694293623"/>
                    </a:ext>
                  </a:extLst>
                </a:gridCol>
                <a:gridCol w="2009004">
                  <a:extLst>
                    <a:ext uri="{9D8B030D-6E8A-4147-A177-3AD203B41FA5}">
                      <a16:colId xmlns:a16="http://schemas.microsoft.com/office/drawing/2014/main" val="1986636613"/>
                    </a:ext>
                  </a:extLst>
                </a:gridCol>
              </a:tblGrid>
              <a:tr h="850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PROYECCIÓN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FINANCIAMIENTO </a:t>
                      </a:r>
                      <a:r>
                        <a:rPr lang="es-MX" sz="2000" dirty="0" smtClean="0">
                          <a:effectLst/>
                        </a:rPr>
                        <a:t>2021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3248776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Acción Nacional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47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6859848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Revolucionario Institucional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28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8054866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Verde Ecologista de México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12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3410040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Morena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34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5341877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Querétaro Independiente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12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7814284"/>
                  </a:ext>
                </a:extLst>
              </a:tr>
              <a:tr h="66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 la Revolución Democrática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MENOS</a:t>
                      </a:r>
                      <a:r>
                        <a:rPr lang="es-MX" sz="1800" baseline="0" dirty="0" smtClean="0">
                          <a:effectLst/>
                        </a:rPr>
                        <a:t> DE TRES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6476061"/>
                  </a:ext>
                </a:extLst>
              </a:tr>
              <a:tr h="66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Movimiento Ciudadano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MENOS</a:t>
                      </a:r>
                      <a:r>
                        <a:rPr lang="es-MX" sz="1800" baseline="0" dirty="0" smtClean="0">
                          <a:effectLst/>
                        </a:rPr>
                        <a:t> DE TRES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55953281"/>
                  </a:ext>
                </a:extLst>
              </a:tr>
              <a:tr h="66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Del Trabajo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MENOS</a:t>
                      </a:r>
                      <a:r>
                        <a:rPr lang="es-MX" sz="1800" baseline="0" dirty="0" smtClean="0">
                          <a:effectLst/>
                        </a:rPr>
                        <a:t> DE TRES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72046797"/>
                  </a:ext>
                </a:extLst>
              </a:tr>
              <a:tr h="743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TOTAL FINANCIAMIENTO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144 MILLONES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0978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5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46599"/>
              </p:ext>
            </p:extLst>
          </p:nvPr>
        </p:nvGraphicFramePr>
        <p:xfrm>
          <a:off x="1053852" y="764705"/>
          <a:ext cx="4968552" cy="5561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276">
                  <a:extLst>
                    <a:ext uri="{9D8B030D-6E8A-4147-A177-3AD203B41FA5}">
                      <a16:colId xmlns:a16="http://schemas.microsoft.com/office/drawing/2014/main" val="2694293623"/>
                    </a:ext>
                  </a:extLst>
                </a:gridCol>
                <a:gridCol w="1800276">
                  <a:extLst>
                    <a:ext uri="{9D8B030D-6E8A-4147-A177-3AD203B41FA5}">
                      <a16:colId xmlns:a16="http://schemas.microsoft.com/office/drawing/2014/main" val="1986636613"/>
                    </a:ext>
                  </a:extLst>
                </a:gridCol>
              </a:tblGrid>
              <a:tr h="569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FINANCIAMIENTO</a:t>
                      </a:r>
                      <a:r>
                        <a:rPr lang="es-MX" sz="1200" dirty="0" smtClean="0">
                          <a:effectLst/>
                        </a:rPr>
                        <a:t> </a:t>
                      </a:r>
                      <a:r>
                        <a:rPr lang="es-MX" sz="3200" dirty="0" smtClean="0">
                          <a:effectLst/>
                        </a:rPr>
                        <a:t>2020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3248776"/>
                  </a:ext>
                </a:extLst>
              </a:tr>
              <a:tr h="36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Acción Nacional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32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6859848"/>
                  </a:ext>
                </a:extLst>
              </a:tr>
              <a:tr h="545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Revolucionario Institucional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18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8054866"/>
                  </a:ext>
                </a:extLst>
              </a:tr>
              <a:tr h="586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Verde Ecologista de México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3410040"/>
                  </a:ext>
                </a:extLst>
              </a:tr>
              <a:tr h="36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Morena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23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5341877"/>
                  </a:ext>
                </a:extLst>
              </a:tr>
              <a:tr h="36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Querétaro Independiente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7814284"/>
                  </a:ext>
                </a:extLst>
              </a:tr>
              <a:tr h="66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 la Revolución Democrática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6476061"/>
                  </a:ext>
                </a:extLst>
              </a:tr>
              <a:tr h="66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Movimiento Ciudadano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55953281"/>
                  </a:ext>
                </a:extLst>
              </a:tr>
              <a:tr h="66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Del Trabajo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72046797"/>
                  </a:ext>
                </a:extLst>
              </a:tr>
              <a:tr h="782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TOTAL FINANCIAMIENTO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92 MILLONES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097883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81725"/>
              </p:ext>
            </p:extLst>
          </p:nvPr>
        </p:nvGraphicFramePr>
        <p:xfrm>
          <a:off x="6166420" y="764705"/>
          <a:ext cx="4957194" cy="5590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1033">
                  <a:extLst>
                    <a:ext uri="{9D8B030D-6E8A-4147-A177-3AD203B41FA5}">
                      <a16:colId xmlns:a16="http://schemas.microsoft.com/office/drawing/2014/main" val="2694293623"/>
                    </a:ext>
                  </a:extLst>
                </a:gridCol>
                <a:gridCol w="1796161">
                  <a:extLst>
                    <a:ext uri="{9D8B030D-6E8A-4147-A177-3AD203B41FA5}">
                      <a16:colId xmlns:a16="http://schemas.microsoft.com/office/drawing/2014/main" val="1986636613"/>
                    </a:ext>
                  </a:extLst>
                </a:gridCol>
              </a:tblGrid>
              <a:tr h="850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PROYECCIÓN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FINANCIAMIENTO </a:t>
                      </a:r>
                      <a:r>
                        <a:rPr lang="es-MX" sz="2000" dirty="0" smtClean="0">
                          <a:effectLst/>
                        </a:rPr>
                        <a:t>2021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3248776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Acción Nacional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47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6859848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Revolucionario Institucional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28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8054866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Verde Ecologista de México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12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3410040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Morena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34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5341877"/>
                  </a:ext>
                </a:extLst>
              </a:tr>
              <a:tr h="363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Querétaro Independiente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12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7814284"/>
                  </a:ext>
                </a:extLst>
              </a:tr>
              <a:tr h="66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 la Revolución Democrática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MENOS</a:t>
                      </a:r>
                      <a:r>
                        <a:rPr lang="es-MX" sz="1800" baseline="0" dirty="0" smtClean="0">
                          <a:effectLst/>
                        </a:rPr>
                        <a:t> DE TRES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6476061"/>
                  </a:ext>
                </a:extLst>
              </a:tr>
              <a:tr h="66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Movimiento Ciudadano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MENOS</a:t>
                      </a:r>
                      <a:r>
                        <a:rPr lang="es-MX" sz="1800" baseline="0" dirty="0" smtClean="0">
                          <a:effectLst/>
                        </a:rPr>
                        <a:t> DE TRES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55953281"/>
                  </a:ext>
                </a:extLst>
              </a:tr>
              <a:tr h="66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Del Trabajo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MENOS</a:t>
                      </a:r>
                      <a:r>
                        <a:rPr lang="es-MX" sz="1800" baseline="0" dirty="0" smtClean="0">
                          <a:effectLst/>
                        </a:rPr>
                        <a:t> DE TRES MILLONES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72046797"/>
                  </a:ext>
                </a:extLst>
              </a:tr>
              <a:tr h="743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TOTAL FINANCIAMIENTO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144 MILLONES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0978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19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46599"/>
              </p:ext>
            </p:extLst>
          </p:nvPr>
        </p:nvGraphicFramePr>
        <p:xfrm>
          <a:off x="1053852" y="764705"/>
          <a:ext cx="4968552" cy="5561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276">
                  <a:extLst>
                    <a:ext uri="{9D8B030D-6E8A-4147-A177-3AD203B41FA5}">
                      <a16:colId xmlns:a16="http://schemas.microsoft.com/office/drawing/2014/main" val="2694293623"/>
                    </a:ext>
                  </a:extLst>
                </a:gridCol>
                <a:gridCol w="1800276">
                  <a:extLst>
                    <a:ext uri="{9D8B030D-6E8A-4147-A177-3AD203B41FA5}">
                      <a16:colId xmlns:a16="http://schemas.microsoft.com/office/drawing/2014/main" val="1986636613"/>
                    </a:ext>
                  </a:extLst>
                </a:gridCol>
              </a:tblGrid>
              <a:tr h="569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FINANCIAMIENTO</a:t>
                      </a:r>
                      <a:r>
                        <a:rPr lang="es-MX" sz="1200" dirty="0" smtClean="0">
                          <a:effectLst/>
                        </a:rPr>
                        <a:t> </a:t>
                      </a:r>
                      <a:r>
                        <a:rPr lang="es-MX" sz="3200" dirty="0" smtClean="0">
                          <a:effectLst/>
                        </a:rPr>
                        <a:t>2020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3248776"/>
                  </a:ext>
                </a:extLst>
              </a:tr>
              <a:tr h="36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Acción Nacional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32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6859848"/>
                  </a:ext>
                </a:extLst>
              </a:tr>
              <a:tr h="545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Revolucionario Institucional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18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8054866"/>
                  </a:ext>
                </a:extLst>
              </a:tr>
              <a:tr h="586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Verde Ecologista de México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3410040"/>
                  </a:ext>
                </a:extLst>
              </a:tr>
              <a:tr h="36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Morena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23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5341877"/>
                  </a:ext>
                </a:extLst>
              </a:tr>
              <a:tr h="36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Querétaro Independiente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8 MILLONES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7814284"/>
                  </a:ext>
                </a:extLst>
              </a:tr>
              <a:tr h="66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 la Revolución Democrática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6476061"/>
                  </a:ext>
                </a:extLst>
              </a:tr>
              <a:tr h="66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Movimiento Ciudadano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55953281"/>
                  </a:ext>
                </a:extLst>
              </a:tr>
              <a:tr h="663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Del Trabajo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0" dirty="0" smtClean="0">
                          <a:effectLst/>
                        </a:rPr>
                        <a:t>MENOS</a:t>
                      </a:r>
                      <a:r>
                        <a:rPr lang="es-MX" sz="1800" b="0" baseline="0" dirty="0" smtClean="0">
                          <a:effectLst/>
                        </a:rPr>
                        <a:t> DE UN MILLÓN</a:t>
                      </a:r>
                      <a:endParaRPr lang="es-MX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72046797"/>
                  </a:ext>
                </a:extLst>
              </a:tr>
              <a:tr h="782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TOTAL FINANCIAMIENTO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92 MILLONES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0978835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14923"/>
              </p:ext>
            </p:extLst>
          </p:nvPr>
        </p:nvGraphicFramePr>
        <p:xfrm>
          <a:off x="6166420" y="764701"/>
          <a:ext cx="4969107" cy="5613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707">
                  <a:extLst>
                    <a:ext uri="{9D8B030D-6E8A-4147-A177-3AD203B41FA5}">
                      <a16:colId xmlns:a16="http://schemas.microsoft.com/office/drawing/2014/main" val="2886309372"/>
                    </a:ext>
                  </a:extLst>
                </a:gridCol>
                <a:gridCol w="2405400">
                  <a:extLst>
                    <a:ext uri="{9D8B030D-6E8A-4147-A177-3AD203B41FA5}">
                      <a16:colId xmlns:a16="http://schemas.microsoft.com/office/drawing/2014/main" val="2527951732"/>
                    </a:ext>
                  </a:extLst>
                </a:gridCol>
              </a:tblGrid>
              <a:tr h="802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PROYECCIÓN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FINANCIAMIENTO </a:t>
                      </a:r>
                      <a:r>
                        <a:rPr lang="es-MX" sz="2000" dirty="0" smtClean="0">
                          <a:effectLst/>
                        </a:rPr>
                        <a:t>2021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TOTAL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17415503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Acción Nacional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47 MILLONES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2046947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Revolucionario Institucional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28 MILLONES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64952313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Verde Ecologista de México 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12 MILLONES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0055236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Morena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34 MILLONES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19862723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Querétaro Independiente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12 MILLONES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3054481"/>
                  </a:ext>
                </a:extLst>
              </a:tr>
              <a:tr h="48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Partido de la Revolución Democrática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MENOS</a:t>
                      </a:r>
                      <a:r>
                        <a:rPr lang="es-MX" sz="1600" baseline="0" dirty="0" smtClean="0">
                          <a:effectLst/>
                        </a:rPr>
                        <a:t> DE UN MILLÓN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3008988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Movimiento Ciudadano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MENOS</a:t>
                      </a:r>
                      <a:r>
                        <a:rPr lang="es-MX" sz="1600" baseline="0" dirty="0" smtClean="0">
                          <a:effectLst/>
                        </a:rPr>
                        <a:t> DE UN MILLÓN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94140623"/>
                  </a:ext>
                </a:extLst>
              </a:tr>
              <a:tr h="292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Partido del Trabajo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MENOS</a:t>
                      </a:r>
                      <a:r>
                        <a:rPr lang="es-MX" sz="1600" baseline="0" dirty="0" smtClean="0">
                          <a:effectLst/>
                        </a:rPr>
                        <a:t> DE UN MILLÓN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59145639"/>
                  </a:ext>
                </a:extLst>
              </a:tr>
              <a:tr h="622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Candidaturas independientes Gubernatura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MENOS</a:t>
                      </a:r>
                      <a:r>
                        <a:rPr lang="es-MX" sz="1600" baseline="0" dirty="0" smtClean="0">
                          <a:effectLst/>
                        </a:rPr>
                        <a:t> DE UN MILLÓN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75721934"/>
                  </a:ext>
                </a:extLst>
              </a:tr>
              <a:tr h="622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Candidaturas Independientes Diputaciones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MENOS</a:t>
                      </a:r>
                      <a:r>
                        <a:rPr lang="es-MX" sz="1600" baseline="0" dirty="0" smtClean="0">
                          <a:effectLst/>
                        </a:rPr>
                        <a:t> DE UN MILLÓN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63153762"/>
                  </a:ext>
                </a:extLst>
              </a:tr>
              <a:tr h="622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Candidaturas Independientes Ayuntamientos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MENOS</a:t>
                      </a:r>
                      <a:r>
                        <a:rPr lang="es-MX" sz="1600" baseline="0" dirty="0" smtClean="0">
                          <a:effectLst/>
                        </a:rPr>
                        <a:t> DE UN MILLÓN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49901130"/>
                  </a:ext>
                </a:extLst>
              </a:tr>
              <a:tr h="356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TOTAL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147 MILLONES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99748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7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59532"/>
              </p:ext>
            </p:extLst>
          </p:nvPr>
        </p:nvGraphicFramePr>
        <p:xfrm>
          <a:off x="1053852" y="764704"/>
          <a:ext cx="5040560" cy="528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191">
                  <a:extLst>
                    <a:ext uri="{9D8B030D-6E8A-4147-A177-3AD203B41FA5}">
                      <a16:colId xmlns:a16="http://schemas.microsoft.com/office/drawing/2014/main" val="2411270158"/>
                    </a:ext>
                  </a:extLst>
                </a:gridCol>
                <a:gridCol w="1826369">
                  <a:extLst>
                    <a:ext uri="{9D8B030D-6E8A-4147-A177-3AD203B41FA5}">
                      <a16:colId xmlns:a16="http://schemas.microsoft.com/office/drawing/2014/main" val="168790883"/>
                    </a:ext>
                  </a:extLst>
                </a:gridCol>
              </a:tblGrid>
              <a:tr h="655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FINANCIAMIENTO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2020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52790118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Acción Nacional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$32,013,875.00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01588396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Revolucionario Institucional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$18,972,557.23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1742898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Verde Ecologista de México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$8,104,633.00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6511767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Morena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$23,068,007.06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2839651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Querétaro Independiente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$8,524,245.82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9920409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 la Revolución Democrática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$701,923.94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3381472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Movimiento Ciudadano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64955940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Del Trabajo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16265163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 FINANCIAMIENTO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$92,789,089.94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7174507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07379"/>
              </p:ext>
            </p:extLst>
          </p:nvPr>
        </p:nvGraphicFramePr>
        <p:xfrm>
          <a:off x="6238428" y="764704"/>
          <a:ext cx="4885186" cy="549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5214">
                  <a:extLst>
                    <a:ext uri="{9D8B030D-6E8A-4147-A177-3AD203B41FA5}">
                      <a16:colId xmlns:a16="http://schemas.microsoft.com/office/drawing/2014/main" val="292755870"/>
                    </a:ext>
                  </a:extLst>
                </a:gridCol>
                <a:gridCol w="1426528">
                  <a:extLst>
                    <a:ext uri="{9D8B030D-6E8A-4147-A177-3AD203B41FA5}">
                      <a16:colId xmlns:a16="http://schemas.microsoft.com/office/drawing/2014/main" val="3450480382"/>
                    </a:ext>
                  </a:extLst>
                </a:gridCol>
                <a:gridCol w="1453444">
                  <a:extLst>
                    <a:ext uri="{9D8B030D-6E8A-4147-A177-3AD203B41FA5}">
                      <a16:colId xmlns:a16="http://schemas.microsoft.com/office/drawing/2014/main" val="1787657478"/>
                    </a:ext>
                  </a:extLst>
                </a:gridCol>
              </a:tblGrid>
              <a:tr h="75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PROYECCIÓN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FINANCIAMIENTO </a:t>
                      </a:r>
                      <a:r>
                        <a:rPr lang="es-MX" sz="2000" dirty="0" smtClean="0">
                          <a:effectLst/>
                        </a:rPr>
                        <a:t>2021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ACTIVIDADES ORDINARIAS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GASTOS DE CAMPAÑA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2498999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Acción Nacional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31,814,696.74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15,907,348.37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3192328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Revolucionario Institucional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18,879,087.52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9,439,543.76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15851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Verde Ecologista de México 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8,099,255.05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4,049,627.52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72439140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Morena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22,941,341.01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11,470,670.50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820750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Querétaro Independiente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8,515,466.63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4,257,733.31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3186403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 la Revolución Democrática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113606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Movimiento Ciudadano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91146084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del Trabajo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2050467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Gubernatura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8159253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Diputaciones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13378665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Candidaturas Independientes Ayuntamientos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225574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96,010,475.49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50,885,552.01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8091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42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59532"/>
              </p:ext>
            </p:extLst>
          </p:nvPr>
        </p:nvGraphicFramePr>
        <p:xfrm>
          <a:off x="1053852" y="764704"/>
          <a:ext cx="5040560" cy="528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191">
                  <a:extLst>
                    <a:ext uri="{9D8B030D-6E8A-4147-A177-3AD203B41FA5}">
                      <a16:colId xmlns:a16="http://schemas.microsoft.com/office/drawing/2014/main" val="2411270158"/>
                    </a:ext>
                  </a:extLst>
                </a:gridCol>
                <a:gridCol w="1826369">
                  <a:extLst>
                    <a:ext uri="{9D8B030D-6E8A-4147-A177-3AD203B41FA5}">
                      <a16:colId xmlns:a16="http://schemas.microsoft.com/office/drawing/2014/main" val="168790883"/>
                    </a:ext>
                  </a:extLst>
                </a:gridCol>
              </a:tblGrid>
              <a:tr h="655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FINANCIAMIENTO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2020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52790118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Acción Nacional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$32,013,875.00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01588396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Revolucionario Institucional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$18,972,557.23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1742898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Verde Ecologista de México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$8,104,633.00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6511767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Morena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$23,068,007.06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2839651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Querétaro Independiente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$8,524,245.82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9920409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 la Revolución Democrática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$701,923.94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3381472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Movimiento Ciudadano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64955940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Del Trabajo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16265163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 FINANCIAMIENTO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$92,789,089.94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7174507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07379"/>
              </p:ext>
            </p:extLst>
          </p:nvPr>
        </p:nvGraphicFramePr>
        <p:xfrm>
          <a:off x="6238428" y="764704"/>
          <a:ext cx="4885186" cy="549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5214">
                  <a:extLst>
                    <a:ext uri="{9D8B030D-6E8A-4147-A177-3AD203B41FA5}">
                      <a16:colId xmlns:a16="http://schemas.microsoft.com/office/drawing/2014/main" val="292755870"/>
                    </a:ext>
                  </a:extLst>
                </a:gridCol>
                <a:gridCol w="1426528">
                  <a:extLst>
                    <a:ext uri="{9D8B030D-6E8A-4147-A177-3AD203B41FA5}">
                      <a16:colId xmlns:a16="http://schemas.microsoft.com/office/drawing/2014/main" val="3450480382"/>
                    </a:ext>
                  </a:extLst>
                </a:gridCol>
                <a:gridCol w="1453444">
                  <a:extLst>
                    <a:ext uri="{9D8B030D-6E8A-4147-A177-3AD203B41FA5}">
                      <a16:colId xmlns:a16="http://schemas.microsoft.com/office/drawing/2014/main" val="1787657478"/>
                    </a:ext>
                  </a:extLst>
                </a:gridCol>
              </a:tblGrid>
              <a:tr h="75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PROYECCIÓN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FINANCIAMIENTO </a:t>
                      </a:r>
                      <a:r>
                        <a:rPr lang="es-MX" sz="2000" dirty="0" smtClean="0">
                          <a:effectLst/>
                        </a:rPr>
                        <a:t>2021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ACTIVIDADES ORDINARIAS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GASTOS DE CAMPAÑA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2498999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Acción Nacional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31,814,696.74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15,907,348.37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3192328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Revolucionario Institucional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18,879,087.52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9,439,543.76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15851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Verde Ecologista de México 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8,099,255.05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4,049,627.52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72439140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Morena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22,941,341.01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11,470,670.50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820750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Querétaro Independiente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8,515,466.63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4,257,733.31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3186403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 la Revolución Democrática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113606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Movimiento Ciudadano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91146084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del Trabajo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2050467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Gubernatura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8159253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Diputaciones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13378665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Candidaturas Independientes Ayuntamientos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225574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96,010,475.49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50,885,552.01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8091085"/>
                  </a:ext>
                </a:extLst>
              </a:tr>
            </a:tbl>
          </a:graphicData>
        </a:graphic>
      </p:graphicFrame>
      <p:sp>
        <p:nvSpPr>
          <p:cNvPr id="2" name="Flecha derecha 1"/>
          <p:cNvSpPr/>
          <p:nvPr/>
        </p:nvSpPr>
        <p:spPr>
          <a:xfrm>
            <a:off x="7534572" y="4437112"/>
            <a:ext cx="2088232" cy="11521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327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6928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59532"/>
              </p:ext>
            </p:extLst>
          </p:nvPr>
        </p:nvGraphicFramePr>
        <p:xfrm>
          <a:off x="1053852" y="764704"/>
          <a:ext cx="5040560" cy="528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191">
                  <a:extLst>
                    <a:ext uri="{9D8B030D-6E8A-4147-A177-3AD203B41FA5}">
                      <a16:colId xmlns:a16="http://schemas.microsoft.com/office/drawing/2014/main" val="2411270158"/>
                    </a:ext>
                  </a:extLst>
                </a:gridCol>
                <a:gridCol w="1826369">
                  <a:extLst>
                    <a:ext uri="{9D8B030D-6E8A-4147-A177-3AD203B41FA5}">
                      <a16:colId xmlns:a16="http://schemas.microsoft.com/office/drawing/2014/main" val="168790883"/>
                    </a:ext>
                  </a:extLst>
                </a:gridCol>
              </a:tblGrid>
              <a:tr h="655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FINANCIAMIENTO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2020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52790118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Acción Nacional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$32,013,875.00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01588396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Revolucionario Institucional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$18,972,557.23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1742898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Verde Ecologista de México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$8,104,633.00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6511767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Morena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$23,068,007.06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2839651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Querétaro Independiente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$8,524,245.82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9920409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 la Revolución Democrática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$701,923.94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3381472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Movimiento Ciudadano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64955940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Del Trabajo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16265163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 FINANCIAMIENTO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$92,789,089.94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7174507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07379"/>
              </p:ext>
            </p:extLst>
          </p:nvPr>
        </p:nvGraphicFramePr>
        <p:xfrm>
          <a:off x="6238428" y="764704"/>
          <a:ext cx="4885186" cy="549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5214">
                  <a:extLst>
                    <a:ext uri="{9D8B030D-6E8A-4147-A177-3AD203B41FA5}">
                      <a16:colId xmlns:a16="http://schemas.microsoft.com/office/drawing/2014/main" val="292755870"/>
                    </a:ext>
                  </a:extLst>
                </a:gridCol>
                <a:gridCol w="1426528">
                  <a:extLst>
                    <a:ext uri="{9D8B030D-6E8A-4147-A177-3AD203B41FA5}">
                      <a16:colId xmlns:a16="http://schemas.microsoft.com/office/drawing/2014/main" val="3450480382"/>
                    </a:ext>
                  </a:extLst>
                </a:gridCol>
                <a:gridCol w="1453444">
                  <a:extLst>
                    <a:ext uri="{9D8B030D-6E8A-4147-A177-3AD203B41FA5}">
                      <a16:colId xmlns:a16="http://schemas.microsoft.com/office/drawing/2014/main" val="1787657478"/>
                    </a:ext>
                  </a:extLst>
                </a:gridCol>
              </a:tblGrid>
              <a:tr h="75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PROYECCIÓN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FINANCIAMIENTO </a:t>
                      </a:r>
                      <a:r>
                        <a:rPr lang="es-MX" sz="2000" dirty="0" smtClean="0">
                          <a:effectLst/>
                        </a:rPr>
                        <a:t>2021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ACTIVIDADES ORDINARIAS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GASTOS DE CAMPAÑA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2498999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Acción Nacional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31,814,696.74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15,907,348.37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3192328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Revolucionario Institucional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18,879,087.52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9,439,543.76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15851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Verde Ecologista de México 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8,099,255.05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4,049,627.52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72439140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Morena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22,941,341.01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11,470,670.50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820750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Querétaro Independiente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8,515,466.63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4,257,733.31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3186403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 la Revolución Democrática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113606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Movimiento Ciudadano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91146084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del Trabajo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2050467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Gubernatura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8159253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Diputaciones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13378665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Candidaturas Independientes Ayuntamientos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225574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96,010,475.49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50,885,552.01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8091085"/>
                  </a:ext>
                </a:extLst>
              </a:tr>
            </a:tbl>
          </a:graphicData>
        </a:graphic>
      </p:graphicFrame>
      <p:sp>
        <p:nvSpPr>
          <p:cNvPr id="2" name="Flecha derecha 1"/>
          <p:cNvSpPr/>
          <p:nvPr/>
        </p:nvSpPr>
        <p:spPr>
          <a:xfrm>
            <a:off x="7534572" y="4437112"/>
            <a:ext cx="2088232" cy="11521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Flecha derecha 2"/>
          <p:cNvSpPr/>
          <p:nvPr/>
        </p:nvSpPr>
        <p:spPr>
          <a:xfrm>
            <a:off x="8110636" y="3068960"/>
            <a:ext cx="1800200" cy="112909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75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b="1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59532"/>
              </p:ext>
            </p:extLst>
          </p:nvPr>
        </p:nvGraphicFramePr>
        <p:xfrm>
          <a:off x="1053852" y="764704"/>
          <a:ext cx="5040560" cy="528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191">
                  <a:extLst>
                    <a:ext uri="{9D8B030D-6E8A-4147-A177-3AD203B41FA5}">
                      <a16:colId xmlns:a16="http://schemas.microsoft.com/office/drawing/2014/main" val="2411270158"/>
                    </a:ext>
                  </a:extLst>
                </a:gridCol>
                <a:gridCol w="1826369">
                  <a:extLst>
                    <a:ext uri="{9D8B030D-6E8A-4147-A177-3AD203B41FA5}">
                      <a16:colId xmlns:a16="http://schemas.microsoft.com/office/drawing/2014/main" val="168790883"/>
                    </a:ext>
                  </a:extLst>
                </a:gridCol>
              </a:tblGrid>
              <a:tr h="655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FINANCIAMIENTO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2020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52790118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Acción Nacional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$32,013,875.00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01588396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Revolucionario Institucional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$18,972,557.23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1742898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Verde Ecologista de México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$8,104,633.00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6511767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Morena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$23,068,007.06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2839651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Querétaro Independiente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$8,524,245.82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9920409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 la Revolución Democrática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$701,923.94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3381472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Movimiento Ciudadano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64955940"/>
                  </a:ext>
                </a:extLst>
              </a:tr>
              <a:tr h="41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Del Trabajo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$701,923.94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16265163"/>
                  </a:ext>
                </a:extLst>
              </a:tr>
              <a:tr h="63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 FINANCIAMIENTO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$92,789,089.94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7174507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07379"/>
              </p:ext>
            </p:extLst>
          </p:nvPr>
        </p:nvGraphicFramePr>
        <p:xfrm>
          <a:off x="6238428" y="764704"/>
          <a:ext cx="4885186" cy="549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5214">
                  <a:extLst>
                    <a:ext uri="{9D8B030D-6E8A-4147-A177-3AD203B41FA5}">
                      <a16:colId xmlns:a16="http://schemas.microsoft.com/office/drawing/2014/main" val="292755870"/>
                    </a:ext>
                  </a:extLst>
                </a:gridCol>
                <a:gridCol w="1426528">
                  <a:extLst>
                    <a:ext uri="{9D8B030D-6E8A-4147-A177-3AD203B41FA5}">
                      <a16:colId xmlns:a16="http://schemas.microsoft.com/office/drawing/2014/main" val="3450480382"/>
                    </a:ext>
                  </a:extLst>
                </a:gridCol>
                <a:gridCol w="1453444">
                  <a:extLst>
                    <a:ext uri="{9D8B030D-6E8A-4147-A177-3AD203B41FA5}">
                      <a16:colId xmlns:a16="http://schemas.microsoft.com/office/drawing/2014/main" val="1787657478"/>
                    </a:ext>
                  </a:extLst>
                </a:gridCol>
              </a:tblGrid>
              <a:tr h="75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PROYECCIÓN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FINANCIAMIENTO </a:t>
                      </a:r>
                      <a:r>
                        <a:rPr lang="es-MX" sz="2000" dirty="0" smtClean="0">
                          <a:effectLst/>
                        </a:rPr>
                        <a:t>2021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ACTIVIDADES ORDINARIAS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GASTOS DE CAMPAÑA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2498999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Acción Nacional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31,814,696.74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15,907,348.37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3192328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Revolucionario Institucional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18,879,087.52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9,439,543.76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15851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Verde Ecologista de México 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8,099,255.05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4,049,627.52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72439140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Morena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22,941,341.01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11,470,670.50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820750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Querétaro Independiente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8,515,466.63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4,257,733.31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3186403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 la Revolución Democrática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1136066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Movimiento Ciudadano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91146084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Partido del Trabajo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1,920,209.50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2050467"/>
                  </a:ext>
                </a:extLst>
              </a:tr>
              <a:tr h="45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Gubernatura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8159253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Candidaturas Independientes Diputaciones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13378665"/>
                  </a:ext>
                </a:extLst>
              </a:tr>
              <a:tr h="626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Candidaturas Independientes Ayuntamientos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960,104.75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22557431"/>
                  </a:ext>
                </a:extLst>
              </a:tr>
              <a:tr h="29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96,010,475.49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$</a:t>
                      </a:r>
                      <a:r>
                        <a:rPr lang="es-MX" sz="1400" b="1" dirty="0" smtClean="0">
                          <a:effectLst/>
                        </a:rPr>
                        <a:t>50,885,552.01</a:t>
                      </a: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8091085"/>
                  </a:ext>
                </a:extLst>
              </a:tr>
            </a:tbl>
          </a:graphicData>
        </a:graphic>
      </p:graphicFrame>
      <p:sp>
        <p:nvSpPr>
          <p:cNvPr id="2" name="Flecha derecha 1"/>
          <p:cNvSpPr/>
          <p:nvPr/>
        </p:nvSpPr>
        <p:spPr>
          <a:xfrm>
            <a:off x="7534572" y="4437112"/>
            <a:ext cx="2088232" cy="11521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Flecha derecha 2"/>
          <p:cNvSpPr/>
          <p:nvPr/>
        </p:nvSpPr>
        <p:spPr>
          <a:xfrm>
            <a:off x="8110636" y="3068960"/>
            <a:ext cx="1800200" cy="112909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792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/>
              <a:t>Financiamiento público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 dirty="0" smtClean="0"/>
              <a:t>¿</a:t>
            </a:r>
            <a:r>
              <a:rPr lang="es-ES" dirty="0" smtClean="0"/>
              <a:t>CÓMO </a:t>
            </a:r>
            <a:r>
              <a:rPr lang="es-ES" dirty="0"/>
              <a:t>SE DISTRIBUYE?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30768"/>
              </p:ext>
            </p:extLst>
          </p:nvPr>
        </p:nvGraphicFramePr>
        <p:xfrm>
          <a:off x="1917947" y="2276872"/>
          <a:ext cx="8208912" cy="4146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32">
                  <a:extLst>
                    <a:ext uri="{9D8B030D-6E8A-4147-A177-3AD203B41FA5}">
                      <a16:colId xmlns:a16="http://schemas.microsoft.com/office/drawing/2014/main" val="3160434526"/>
                    </a:ext>
                  </a:extLst>
                </a:gridCol>
                <a:gridCol w="2183290">
                  <a:extLst>
                    <a:ext uri="{9D8B030D-6E8A-4147-A177-3AD203B41FA5}">
                      <a16:colId xmlns:a16="http://schemas.microsoft.com/office/drawing/2014/main" val="1733165612"/>
                    </a:ext>
                  </a:extLst>
                </a:gridCol>
                <a:gridCol w="2183290">
                  <a:extLst>
                    <a:ext uri="{9D8B030D-6E8A-4147-A177-3AD203B41FA5}">
                      <a16:colId xmlns:a16="http://schemas.microsoft.com/office/drawing/2014/main" val="1670512997"/>
                    </a:ext>
                  </a:extLst>
                </a:gridCol>
              </a:tblGrid>
              <a:tr h="771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</a:rPr>
                        <a:t>FINANCIAMIENTO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2020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VOTACIÓN </a:t>
                      </a:r>
                      <a:r>
                        <a:rPr lang="es-MX" sz="1600" dirty="0">
                          <a:effectLst/>
                        </a:rPr>
                        <a:t>VALIDA EMITIDA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5767221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Acción Nacional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333,888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$32,013,875.00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34004793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Revolucionario Institucional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170,286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$18,972,557.23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04403861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Verde Ecologista de México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33,949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$8,104,633.00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91744492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Morena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221,663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$23,068,007.06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74368181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Querétaro Independiente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39,213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$8,524,245.82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10030726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 la Revolución Democrática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$701,923.94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25163975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Movimiento Ciudadano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$701,923.94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88778162"/>
                  </a:ext>
                </a:extLst>
              </a:tr>
              <a:tr h="35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Del Trabajo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$701,923.94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18104958"/>
                  </a:ext>
                </a:extLst>
              </a:tr>
              <a:tr h="56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 FINANCIAMIENTO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$92,789,089.94</a:t>
                      </a:r>
                      <a:endParaRPr lang="es-MX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3008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46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Financiamiento público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 dirty="0"/>
              <a:t>¿ CÓMO SE DISTRIBUYE?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73381"/>
              </p:ext>
            </p:extLst>
          </p:nvPr>
        </p:nvGraphicFramePr>
        <p:xfrm>
          <a:off x="1917947" y="2276873"/>
          <a:ext cx="8208912" cy="4133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332">
                  <a:extLst>
                    <a:ext uri="{9D8B030D-6E8A-4147-A177-3AD203B41FA5}">
                      <a16:colId xmlns:a16="http://schemas.microsoft.com/office/drawing/2014/main" val="3160434526"/>
                    </a:ext>
                  </a:extLst>
                </a:gridCol>
                <a:gridCol w="2183290">
                  <a:extLst>
                    <a:ext uri="{9D8B030D-6E8A-4147-A177-3AD203B41FA5}">
                      <a16:colId xmlns:a16="http://schemas.microsoft.com/office/drawing/2014/main" val="1733165612"/>
                    </a:ext>
                  </a:extLst>
                </a:gridCol>
                <a:gridCol w="2183290">
                  <a:extLst>
                    <a:ext uri="{9D8B030D-6E8A-4147-A177-3AD203B41FA5}">
                      <a16:colId xmlns:a16="http://schemas.microsoft.com/office/drawing/2014/main" val="1670512997"/>
                    </a:ext>
                  </a:extLst>
                </a:gridCol>
              </a:tblGrid>
              <a:tr h="719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</a:rPr>
                        <a:t>FINANCIAMIENTO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1800" dirty="0" smtClean="0">
                          <a:effectLst/>
                        </a:rPr>
                        <a:t>2020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VOTACIÓN </a:t>
                      </a:r>
                      <a:r>
                        <a:rPr lang="es-MX" sz="1600" dirty="0">
                          <a:effectLst/>
                        </a:rPr>
                        <a:t>VALIDA EMITIDA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5767221"/>
                  </a:ext>
                </a:extLst>
              </a:tr>
              <a:tr h="30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Acción Nacional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333,888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$32,013,875.00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34004793"/>
                  </a:ext>
                </a:extLst>
              </a:tr>
              <a:tr h="30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Revolucionario Institucional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170,286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$18,972,557.23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04403861"/>
                  </a:ext>
                </a:extLst>
              </a:tr>
              <a:tr h="30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Verde Ecologista de México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33,949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$8,104,633.00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91744492"/>
                  </a:ext>
                </a:extLst>
              </a:tr>
              <a:tr h="30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Morena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221,663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$23,068,007.06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74368181"/>
                  </a:ext>
                </a:extLst>
              </a:tr>
              <a:tr h="30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Querétaro Independiente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39,213</a:t>
                      </a:r>
                      <a:endParaRPr lang="es-MX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$8,524,245.82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10030726"/>
                  </a:ext>
                </a:extLst>
              </a:tr>
              <a:tr h="30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 la Revolución Democrática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MENOS DEL 3%</a:t>
                      </a:r>
                      <a:endParaRPr lang="es-MX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$701,923.94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25163975"/>
                  </a:ext>
                </a:extLst>
              </a:tr>
              <a:tr h="539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Movimiento Ciudadano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MENOS DEL 3%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$701,923.94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88778162"/>
                  </a:ext>
                </a:extLst>
              </a:tr>
              <a:tr h="539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Del Trabajo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MENOS DEL 3%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$701,923.94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18104958"/>
                  </a:ext>
                </a:extLst>
              </a:tr>
              <a:tr h="489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TOTAL FINANCIAMIENTO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$92,789,089.94</a:t>
                      </a:r>
                      <a:endParaRPr lang="es-MX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3008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1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/>
              <a:t>Financiamiento público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lvl="0" indent="0">
              <a:buNone/>
            </a:pP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51142"/>
              </p:ext>
            </p:extLst>
          </p:nvPr>
        </p:nvGraphicFramePr>
        <p:xfrm>
          <a:off x="1125860" y="1828797"/>
          <a:ext cx="9865096" cy="4496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1038">
                  <a:extLst>
                    <a:ext uri="{9D8B030D-6E8A-4147-A177-3AD203B41FA5}">
                      <a16:colId xmlns:a16="http://schemas.microsoft.com/office/drawing/2014/main" val="2694293623"/>
                    </a:ext>
                  </a:extLst>
                </a:gridCol>
                <a:gridCol w="4664058">
                  <a:extLst>
                    <a:ext uri="{9D8B030D-6E8A-4147-A177-3AD203B41FA5}">
                      <a16:colId xmlns:a16="http://schemas.microsoft.com/office/drawing/2014/main" val="1986636613"/>
                    </a:ext>
                  </a:extLst>
                </a:gridCol>
              </a:tblGrid>
              <a:tr h="56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FINANCIAMIENTO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2000" dirty="0" smtClean="0">
                          <a:effectLst/>
                        </a:rPr>
                        <a:t>FEDERAL</a:t>
                      </a:r>
                      <a:r>
                        <a:rPr lang="es-MX" sz="900" dirty="0" smtClean="0">
                          <a:effectLst/>
                        </a:rPr>
                        <a:t> </a:t>
                      </a:r>
                      <a:r>
                        <a:rPr lang="es-MX" sz="1600" dirty="0" smtClean="0">
                          <a:effectLst/>
                        </a:rPr>
                        <a:t>2020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TOTAL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3248776"/>
                  </a:ext>
                </a:extLst>
              </a:tr>
              <a:tr h="356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Acción Nacional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908 MILLONES</a:t>
                      </a:r>
                      <a:endParaRPr lang="es-MX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76859848"/>
                  </a:ext>
                </a:extLst>
              </a:tr>
              <a:tr h="356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Revolucionario Institucional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856 MILLONES</a:t>
                      </a:r>
                      <a:endParaRPr lang="es-MX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8054866"/>
                  </a:ext>
                </a:extLst>
              </a:tr>
              <a:tr h="356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Verde Ecologista de México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399 MILLONES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3410040"/>
                  </a:ext>
                </a:extLst>
              </a:tr>
              <a:tr h="356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Morena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1,653 MILLONES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5341877"/>
                  </a:ext>
                </a:extLst>
              </a:tr>
              <a:tr h="356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De la Revolución Democrática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418 MILLONES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7814284"/>
                  </a:ext>
                </a:extLst>
              </a:tr>
              <a:tr h="396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Del Trabajo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366 MILLONES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6476061"/>
                  </a:ext>
                </a:extLst>
              </a:tr>
              <a:tr h="658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Movimiento Ciudadano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MX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 MILLONES</a:t>
                      </a:r>
                      <a:endParaRPr lang="es-MX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55953281"/>
                  </a:ext>
                </a:extLst>
              </a:tr>
              <a:tr h="617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TOTAL FINANCIAMIENTO</a:t>
                      </a:r>
                      <a:endParaRPr lang="es-MX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MX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4,988 MILLONES</a:t>
                      </a:r>
                      <a:endParaRPr lang="es-MX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72046797"/>
                  </a:ext>
                </a:extLst>
              </a:tr>
              <a:tr h="478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0978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30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Financiamiento privado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es-ES" sz="2400" dirty="0" smtClean="0"/>
              <a:t>El </a:t>
            </a:r>
            <a:r>
              <a:rPr lang="es-ES" sz="2400" dirty="0"/>
              <a:t>financiamiento privado comprende</a:t>
            </a:r>
            <a:r>
              <a:rPr lang="es-ES" sz="2400" dirty="0" smtClean="0"/>
              <a:t>:</a:t>
            </a:r>
          </a:p>
          <a:p>
            <a:pPr lvl="0"/>
            <a:endParaRPr lang="es-ES" sz="2400" dirty="0" smtClean="0"/>
          </a:p>
          <a:p>
            <a:pPr marL="0" lvl="0" indent="0">
              <a:buNone/>
            </a:pPr>
            <a:r>
              <a:rPr lang="es-MX" sz="2400" dirty="0"/>
              <a:t>I. Financiamiento por la militancia;</a:t>
            </a:r>
          </a:p>
          <a:p>
            <a:pPr marL="0" lvl="0" indent="0">
              <a:buNone/>
            </a:pPr>
            <a:r>
              <a:rPr lang="es-MX" sz="2400" dirty="0"/>
              <a:t>II. Financiamiento de simpatizantes;</a:t>
            </a:r>
          </a:p>
          <a:p>
            <a:pPr marL="0" lvl="0" indent="0">
              <a:buNone/>
            </a:pPr>
            <a:r>
              <a:rPr lang="es-MX" sz="2400" dirty="0"/>
              <a:t>III. Autofinanciamiento; y</a:t>
            </a:r>
          </a:p>
          <a:p>
            <a:pPr marL="0" lvl="0" indent="0">
              <a:buNone/>
            </a:pPr>
            <a:r>
              <a:rPr lang="es-MX" sz="2400" dirty="0"/>
              <a:t>IV. Financiamiento por rendimientos financieros, fondos y fideicomisos.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7695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Financiamiento privado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 dirty="0"/>
              <a:t>F</a:t>
            </a:r>
            <a:r>
              <a:rPr lang="es-ES" dirty="0" smtClean="0"/>
              <a:t>inanciamiento </a:t>
            </a:r>
            <a:r>
              <a:rPr lang="es-ES" dirty="0"/>
              <a:t>privado </a:t>
            </a:r>
            <a:r>
              <a:rPr lang="es-ES" dirty="0" smtClean="0"/>
              <a:t>de la militancia y Autofinanciamiento</a:t>
            </a:r>
          </a:p>
          <a:p>
            <a:pPr marL="0" lvl="0" indent="0">
              <a:buNone/>
            </a:pPr>
            <a:endParaRPr lang="es-ES" dirty="0" smtClean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63609"/>
              </p:ext>
            </p:extLst>
          </p:nvPr>
        </p:nvGraphicFramePr>
        <p:xfrm>
          <a:off x="1522414" y="2420890"/>
          <a:ext cx="9396534" cy="3751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0327">
                  <a:extLst>
                    <a:ext uri="{9D8B030D-6E8A-4147-A177-3AD203B41FA5}">
                      <a16:colId xmlns:a16="http://schemas.microsoft.com/office/drawing/2014/main" val="2792610759"/>
                    </a:ext>
                  </a:extLst>
                </a:gridCol>
                <a:gridCol w="3147957">
                  <a:extLst>
                    <a:ext uri="{9D8B030D-6E8A-4147-A177-3AD203B41FA5}">
                      <a16:colId xmlns:a16="http://schemas.microsoft.com/office/drawing/2014/main" val="980158605"/>
                    </a:ext>
                  </a:extLst>
                </a:gridCol>
                <a:gridCol w="2698250">
                  <a:extLst>
                    <a:ext uri="{9D8B030D-6E8A-4147-A177-3AD203B41FA5}">
                      <a16:colId xmlns:a16="http://schemas.microsoft.com/office/drawing/2014/main" val="3170170387"/>
                    </a:ext>
                  </a:extLst>
                </a:gridCol>
              </a:tblGrid>
              <a:tr h="909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Partidos Políticos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ACTIVIDADES ORDINARIAS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Límite de aportaciones de militantes durante 2020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03881672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Acción Nacional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$31,121,970.0166193*99%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$30,810,750.3164531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64073314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Revolucionario Institucional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$18,468,018.1243543*99%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$18,283,337.9431108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66245317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Verde Ecologista de México 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$7,917,113.129816075*99%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$7,837,941.998517914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87709592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Morena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$22,441,820.9285309*99%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$22,217,402.7192456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07863075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Querétaro Independiente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$8,268,223.492619901*99%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$8,185,541.257693702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38137831"/>
                  </a:ext>
                </a:extLst>
              </a:tr>
              <a:tr h="454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 la Revolución Democrática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$600,576.63393*99%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$594,570.8675907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9501960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Movimiento Ciudadano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$600,576.63393*99%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$594,570.8675907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8106511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Del Trabajo</a:t>
                      </a:r>
                      <a:endParaRPr lang="es-MX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$600,576.63393*99%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$594,570.8675907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18637932"/>
                  </a:ext>
                </a:extLst>
              </a:tr>
              <a:tr h="298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TOTAL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$90,018,875.5937305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$89,118,686.8377932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9211703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02063" y="2719388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Financiamiento privado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 dirty="0"/>
              <a:t>Financiamiento privado de las candidaturas y de las y los simpatizantes: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2812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Financiamiento privado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 dirty="0"/>
              <a:t>Financiamiento privado de las candidaturas y de las y los simpatizantes: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r>
              <a:rPr lang="es-MX" dirty="0" smtClean="0"/>
              <a:t>En relación con las aportaciones de candidatos y simpatizantes, el diez por ciento del tope de gasto para la elección de la gubernatura inmediata anterior. 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ES" dirty="0" smtClean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01869"/>
              </p:ext>
            </p:extLst>
          </p:nvPr>
        </p:nvGraphicFramePr>
        <p:xfrm>
          <a:off x="1773932" y="4005064"/>
          <a:ext cx="9073008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0019">
                  <a:extLst>
                    <a:ext uri="{9D8B030D-6E8A-4147-A177-3AD203B41FA5}">
                      <a16:colId xmlns:a16="http://schemas.microsoft.com/office/drawing/2014/main" val="470701876"/>
                    </a:ext>
                  </a:extLst>
                </a:gridCol>
                <a:gridCol w="1569884">
                  <a:extLst>
                    <a:ext uri="{9D8B030D-6E8A-4147-A177-3AD203B41FA5}">
                      <a16:colId xmlns:a16="http://schemas.microsoft.com/office/drawing/2014/main" val="2356403522"/>
                    </a:ext>
                  </a:extLst>
                </a:gridCol>
                <a:gridCol w="3763105">
                  <a:extLst>
                    <a:ext uri="{9D8B030D-6E8A-4147-A177-3AD203B41FA5}">
                      <a16:colId xmlns:a16="http://schemas.microsoft.com/office/drawing/2014/main" val="3317509577"/>
                    </a:ext>
                  </a:extLst>
                </a:gridCol>
              </a:tblGrid>
              <a:tr h="135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Tope de gastos de campaña determinado para la elección de la Gubernatura inmediata anterior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10%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Límite de aportaciones </a:t>
                      </a:r>
                      <a:r>
                        <a:rPr lang="es-MX" sz="1800" dirty="0" smtClean="0">
                          <a:effectLst/>
                        </a:rPr>
                        <a:t>de candidaturas y  </a:t>
                      </a:r>
                      <a:r>
                        <a:rPr lang="es-MX" sz="1800" dirty="0">
                          <a:effectLst/>
                        </a:rPr>
                        <a:t>simpatizantes durante 2020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75335441"/>
                  </a:ext>
                </a:extLst>
              </a:tr>
              <a:tr h="4447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$38,404,190.34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$3,840,419.03</a:t>
                      </a:r>
                      <a:endParaRPr lang="es-MX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1266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97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Financiamiento privado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es-ES" sz="2400" b="1" dirty="0" smtClean="0"/>
              <a:t>Principio de Prevalencia.</a:t>
            </a:r>
          </a:p>
          <a:p>
            <a:pPr marL="0" lvl="0" indent="0" algn="just">
              <a:buNone/>
            </a:pPr>
            <a:r>
              <a:rPr lang="es-MX" sz="2400" dirty="0"/>
              <a:t>D</a:t>
            </a:r>
            <a:r>
              <a:rPr lang="es-MX" sz="2400" dirty="0" smtClean="0"/>
              <a:t>e </a:t>
            </a:r>
            <a:r>
              <a:rPr lang="es-MX" sz="2400" dirty="0"/>
              <a:t>conformidad a lo establecido por los artículos 41, fracción II, de la Constitución Política de los Estados Unidos Mexicanos, así como 50 numeral 2, de la Ley General de Partidos Políticos, </a:t>
            </a:r>
            <a:r>
              <a:rPr lang="es-MX" sz="2800" b="1" dirty="0"/>
              <a:t>la suma del financiamiento privado </a:t>
            </a:r>
            <a:r>
              <a:rPr lang="es-MX" sz="2400" dirty="0"/>
              <a:t>de los partidos políticos, en todas sus </a:t>
            </a:r>
            <a:r>
              <a:rPr lang="es-MX" sz="2400" dirty="0" smtClean="0"/>
              <a:t>modalidades </a:t>
            </a:r>
            <a:r>
              <a:rPr lang="es-MX" sz="2800" b="1" dirty="0" smtClean="0"/>
              <a:t>en </a:t>
            </a:r>
            <a:r>
              <a:rPr lang="es-MX" sz="2800" b="1" dirty="0"/>
              <a:t>ningún caso podrá ser superior</a:t>
            </a:r>
            <a:r>
              <a:rPr lang="es-MX" sz="2400" dirty="0"/>
              <a:t> </a:t>
            </a:r>
            <a:r>
              <a:rPr lang="es-MX" sz="2800" b="1" dirty="0"/>
              <a:t>al</a:t>
            </a:r>
            <a:r>
              <a:rPr lang="es-MX" sz="2400" dirty="0"/>
              <a:t> monto del </a:t>
            </a:r>
            <a:r>
              <a:rPr lang="es-MX" sz="2800" b="1" dirty="0"/>
              <a:t>financiamiento público </a:t>
            </a:r>
            <a:r>
              <a:rPr lang="es-MX" sz="2400" dirty="0"/>
              <a:t>para el sostenimiento de sus actividades ordinarias permanentes, y actividades específicas.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50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endParaRPr lang="es-ES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¿</a:t>
            </a:r>
            <a:r>
              <a:rPr lang="es-ES" dirty="0"/>
              <a:t>Qué son?</a:t>
            </a:r>
          </a:p>
        </p:txBody>
      </p:sp>
    </p:spTree>
    <p:extLst>
      <p:ext uri="{BB962C8B-B14F-4D97-AF65-F5344CB8AC3E}">
        <p14:creationId xmlns:p14="http://schemas.microsoft.com/office/powerpoint/2010/main" val="131027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8330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32 de la Ley General de Instituciones y Procedimientos Electorales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908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32 de la Ley General de Instituciones y Procedimientos Electorales</a:t>
            </a:r>
            <a:r>
              <a:rPr lang="es-ES" dirty="0" smtClean="0"/>
              <a:t>.</a:t>
            </a:r>
          </a:p>
          <a:p>
            <a:pPr marL="457200" lvl="0" indent="-457200">
              <a:buAutoNum type="arabicPeriod"/>
            </a:pPr>
            <a:r>
              <a:rPr lang="es-MX" dirty="0" smtClean="0"/>
              <a:t>El Instituto Nacional Electoral </a:t>
            </a:r>
            <a:r>
              <a:rPr lang="es-MX" dirty="0"/>
              <a:t>tendrá las siguientes atribuciones</a:t>
            </a:r>
            <a:r>
              <a:rPr lang="es-MX" dirty="0" smtClean="0"/>
              <a:t>:</a:t>
            </a:r>
          </a:p>
          <a:p>
            <a:pPr marL="0" lvl="0" indent="0">
              <a:buNone/>
            </a:pPr>
            <a:r>
              <a:rPr lang="es-ES" dirty="0" smtClean="0"/>
              <a:t> 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427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32 de la Ley General de Instituciones y Procedimientos Electorales.</a:t>
            </a:r>
          </a:p>
          <a:p>
            <a:pPr marL="457200" lvl="0" indent="-457200">
              <a:buAutoNum type="arabicPeriod"/>
            </a:pPr>
            <a:r>
              <a:rPr lang="es-MX" dirty="0" smtClean="0"/>
              <a:t>El Instituto Nacional Electoral </a:t>
            </a:r>
            <a:r>
              <a:rPr lang="es-MX" dirty="0"/>
              <a:t>tendrá las siguientes atribuciones</a:t>
            </a:r>
            <a:r>
              <a:rPr lang="es-MX" dirty="0" smtClean="0"/>
              <a:t>:</a:t>
            </a:r>
          </a:p>
          <a:p>
            <a:pPr marL="0" lvl="0" indent="0">
              <a:buNone/>
            </a:pPr>
            <a:r>
              <a:rPr lang="es-ES" dirty="0" smtClean="0"/>
              <a:t> …</a:t>
            </a:r>
            <a:endParaRPr lang="es-ES" dirty="0"/>
          </a:p>
          <a:p>
            <a:pPr marL="0" lvl="0" indent="0" algn="just">
              <a:buNone/>
            </a:pPr>
            <a:r>
              <a:rPr lang="es-MX" dirty="0"/>
              <a:t>La </a:t>
            </a:r>
            <a:r>
              <a:rPr lang="es-MX" b="1" dirty="0"/>
              <a:t>fiscalización</a:t>
            </a:r>
            <a:r>
              <a:rPr lang="es-MX" dirty="0"/>
              <a:t> de los ingresos y egresos de los partidos políticos y candidatos.</a:t>
            </a:r>
          </a:p>
        </p:txBody>
      </p:sp>
    </p:spTree>
    <p:extLst>
      <p:ext uri="{BB962C8B-B14F-4D97-AF65-F5344CB8AC3E}">
        <p14:creationId xmlns:p14="http://schemas.microsoft.com/office/powerpoint/2010/main" val="17939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7 de la Ley General de Partidos Políticos.</a:t>
            </a:r>
          </a:p>
        </p:txBody>
      </p:sp>
    </p:spTree>
    <p:extLst>
      <p:ext uri="{BB962C8B-B14F-4D97-AF65-F5344CB8AC3E}">
        <p14:creationId xmlns:p14="http://schemas.microsoft.com/office/powerpoint/2010/main" val="230841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7 de la Ley General de Partidos Políticos.</a:t>
            </a:r>
          </a:p>
          <a:p>
            <a:pPr marL="457200" lvl="0" indent="-457200">
              <a:buAutoNum type="arabicPeriod"/>
            </a:pPr>
            <a:r>
              <a:rPr lang="es-MX" dirty="0" smtClean="0"/>
              <a:t>Corresponden </a:t>
            </a:r>
            <a:r>
              <a:rPr lang="es-MX" dirty="0"/>
              <a:t>al </a:t>
            </a:r>
            <a:r>
              <a:rPr lang="es-MX" dirty="0" smtClean="0"/>
              <a:t>Instituto Nacional electoral, </a:t>
            </a:r>
            <a:r>
              <a:rPr lang="es-MX" dirty="0"/>
              <a:t>las atribuciones siguientes</a:t>
            </a:r>
            <a:r>
              <a:rPr lang="es-MX" dirty="0" smtClean="0"/>
              <a:t>:</a:t>
            </a:r>
          </a:p>
          <a:p>
            <a:pPr marL="0" lvl="0" indent="0">
              <a:buNone/>
            </a:pPr>
            <a:r>
              <a:rPr lang="es-ES" dirty="0" smtClean="0"/>
              <a:t> 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300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7 de la Ley General de Partidos Políticos.</a:t>
            </a:r>
          </a:p>
          <a:p>
            <a:pPr marL="457200" lvl="0" indent="-457200">
              <a:buAutoNum type="arabicPeriod"/>
            </a:pPr>
            <a:r>
              <a:rPr lang="es-MX" dirty="0" smtClean="0"/>
              <a:t>Corresponden </a:t>
            </a:r>
            <a:r>
              <a:rPr lang="es-MX" dirty="0"/>
              <a:t>al </a:t>
            </a:r>
            <a:r>
              <a:rPr lang="es-MX" dirty="0" smtClean="0"/>
              <a:t>Instituto Nacional Electoral, </a:t>
            </a:r>
            <a:r>
              <a:rPr lang="es-MX" dirty="0"/>
              <a:t>las atribuciones siguientes</a:t>
            </a:r>
            <a:r>
              <a:rPr lang="es-MX" dirty="0" smtClean="0"/>
              <a:t>:</a:t>
            </a:r>
          </a:p>
          <a:p>
            <a:pPr marL="0" lvl="0" indent="0">
              <a:buNone/>
            </a:pPr>
            <a:r>
              <a:rPr lang="es-ES" dirty="0" smtClean="0"/>
              <a:t> …</a:t>
            </a:r>
            <a:endParaRPr lang="es-ES" dirty="0"/>
          </a:p>
          <a:p>
            <a:pPr marL="0" lvl="0" indent="0" algn="just">
              <a:buNone/>
            </a:pPr>
            <a:r>
              <a:rPr lang="es-MX" dirty="0"/>
              <a:t>La fiscalización de ingresos y egresos de los partidos políticos, sus coaliciones, las </a:t>
            </a:r>
            <a:r>
              <a:rPr lang="es-MX" dirty="0" smtClean="0"/>
              <a:t>agrupaciones políticas </a:t>
            </a:r>
            <a:r>
              <a:rPr lang="es-MX" dirty="0"/>
              <a:t>nacionales y de los candidatos a cargos de elección popular federal y </a:t>
            </a:r>
            <a:r>
              <a:rPr lang="es-MX" dirty="0" smtClean="0"/>
              <a:t>local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21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es-ES" b="1" dirty="0" smtClean="0"/>
              <a:t>Artículo 29 del Reglamento de Elecciones.</a:t>
            </a:r>
          </a:p>
          <a:p>
            <a:pPr marL="0" lvl="0" indent="0" algn="just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8087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es-ES" b="1" dirty="0" smtClean="0"/>
              <a:t>Artículo 29 del Reglamento de Elecciones.</a:t>
            </a:r>
          </a:p>
          <a:p>
            <a:pPr marL="0" lvl="0" indent="0" algn="just">
              <a:buNone/>
            </a:pPr>
            <a:r>
              <a:rPr lang="es-MX" dirty="0" smtClean="0"/>
              <a:t>1. El INE y los OPLES formalizarán </a:t>
            </a:r>
            <a:r>
              <a:rPr lang="es-MX" dirty="0"/>
              <a:t>un convenio general de coordinación </a:t>
            </a:r>
            <a:r>
              <a:rPr lang="es-MX" dirty="0" smtClean="0"/>
              <a:t>que establezca </a:t>
            </a:r>
            <a:r>
              <a:rPr lang="es-MX" dirty="0"/>
              <a:t>las bases generales de coordinación para la organización de los procesos electorales locales.</a:t>
            </a:r>
          </a:p>
          <a:p>
            <a:pPr marL="0" lvl="0" indent="0" algn="just">
              <a:buNone/>
            </a:pPr>
            <a:r>
              <a:rPr lang="es-MX" dirty="0"/>
              <a:t>2. Los rubros que, al menos, deberán considerarse como materia de </a:t>
            </a:r>
            <a:r>
              <a:rPr lang="es-MX" dirty="0" smtClean="0"/>
              <a:t> coordinación entre </a:t>
            </a:r>
            <a:r>
              <a:rPr lang="es-MX" dirty="0"/>
              <a:t>el </a:t>
            </a:r>
            <a:r>
              <a:rPr lang="es-MX" dirty="0" smtClean="0"/>
              <a:t>INE y los OPLES, </a:t>
            </a:r>
            <a:r>
              <a:rPr lang="es-MX" dirty="0"/>
              <a:t>son los siguientes:</a:t>
            </a:r>
            <a:r>
              <a:rPr lang="es-E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77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r>
              <a:rPr lang="es-ES" b="1" dirty="0" smtClean="0"/>
              <a:t>Artículo 29 del Reglamento de Elecciones.</a:t>
            </a:r>
          </a:p>
          <a:p>
            <a:pPr marL="0" lvl="0" indent="0" algn="just">
              <a:buNone/>
            </a:pPr>
            <a:r>
              <a:rPr lang="es-MX" dirty="0" smtClean="0"/>
              <a:t>1. El INE y los OPLES formalizarán </a:t>
            </a:r>
            <a:r>
              <a:rPr lang="es-MX" dirty="0"/>
              <a:t>un convenio general de coordinación </a:t>
            </a:r>
            <a:r>
              <a:rPr lang="es-MX" dirty="0" smtClean="0"/>
              <a:t>que establezca </a:t>
            </a:r>
            <a:r>
              <a:rPr lang="es-MX" dirty="0"/>
              <a:t>las bases generales de coordinación para la organización de los procesos electorales locales.</a:t>
            </a:r>
          </a:p>
          <a:p>
            <a:pPr marL="0" lvl="0" indent="0" algn="just">
              <a:buNone/>
            </a:pPr>
            <a:r>
              <a:rPr lang="es-MX" dirty="0"/>
              <a:t>2. Los rubros que, al menos, deberán considerarse como materia de </a:t>
            </a:r>
            <a:r>
              <a:rPr lang="es-MX" dirty="0" smtClean="0"/>
              <a:t> coordinación entre </a:t>
            </a:r>
            <a:r>
              <a:rPr lang="es-MX" dirty="0"/>
              <a:t>el </a:t>
            </a:r>
            <a:r>
              <a:rPr lang="es-MX" dirty="0" smtClean="0"/>
              <a:t>INE y los OPLES, </a:t>
            </a:r>
            <a:r>
              <a:rPr lang="es-MX" dirty="0"/>
              <a:t>son los siguientes:</a:t>
            </a:r>
            <a:r>
              <a:rPr lang="es-ES" dirty="0" smtClean="0"/>
              <a:t> </a:t>
            </a:r>
          </a:p>
          <a:p>
            <a:pPr marL="0" lvl="0" indent="0" algn="just">
              <a:buNone/>
            </a:pPr>
            <a:r>
              <a:rPr lang="es-ES" dirty="0" smtClean="0"/>
              <a:t>…</a:t>
            </a:r>
            <a:endParaRPr lang="es-ES" dirty="0"/>
          </a:p>
          <a:p>
            <a:pPr marL="0" lvl="0" indent="0" algn="just">
              <a:buNone/>
            </a:pPr>
            <a:r>
              <a:rPr lang="es-MX" b="1" dirty="0"/>
              <a:t>Fiscalización de los recursos de los partidos políticos, aspirantes, precandidatos </a:t>
            </a:r>
            <a:r>
              <a:rPr lang="es-MX" b="1" dirty="0" smtClean="0"/>
              <a:t>y candidatos</a:t>
            </a:r>
            <a:r>
              <a:rPr lang="es-MX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0880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endParaRPr lang="es-ES" dirty="0"/>
          </a:p>
          <a:p>
            <a:pPr lvl="0"/>
            <a:endParaRPr lang="es-ES" dirty="0" smtClean="0"/>
          </a:p>
          <a:p>
            <a:pPr marL="0" lvl="0" indent="0">
              <a:buNone/>
            </a:pPr>
            <a:r>
              <a:rPr lang="es-MX" dirty="0"/>
              <a:t>Son entidades de interés público con personalidad jurídica y </a:t>
            </a:r>
            <a:r>
              <a:rPr lang="es-MX" b="1" dirty="0"/>
              <a:t>patrimonio </a:t>
            </a:r>
            <a:r>
              <a:rPr lang="es-MX" b="1" dirty="0" smtClean="0"/>
              <a:t>propios.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79289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34 de la Ley Electoral del Estado de Querétaro.</a:t>
            </a:r>
          </a:p>
        </p:txBody>
      </p:sp>
    </p:spTree>
    <p:extLst>
      <p:ext uri="{BB962C8B-B14F-4D97-AF65-F5344CB8AC3E}">
        <p14:creationId xmlns:p14="http://schemas.microsoft.com/office/powerpoint/2010/main" val="4963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34 de la Ley Electoral del Estado de Querétaro.</a:t>
            </a:r>
          </a:p>
          <a:p>
            <a:pPr marL="0" lvl="0" indent="0">
              <a:buNone/>
            </a:pPr>
            <a:r>
              <a:rPr lang="es-MX" dirty="0"/>
              <a:t>Los partidos políticos están obligados a: </a:t>
            </a:r>
            <a:endParaRPr lang="es-ES" dirty="0"/>
          </a:p>
          <a:p>
            <a:pPr marL="0" lvl="0" indent="0">
              <a:buNone/>
            </a:pPr>
            <a:r>
              <a:rPr lang="es-ES" dirty="0" smtClean="0"/>
              <a:t> 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112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r>
              <a:rPr lang="es-ES" b="1" dirty="0" smtClean="0"/>
              <a:t>Artículo 34 de la Ley Electoral del Estado de Querétaro.</a:t>
            </a:r>
          </a:p>
          <a:p>
            <a:pPr marL="0" lvl="0" indent="0">
              <a:buNone/>
            </a:pPr>
            <a:r>
              <a:rPr lang="es-MX" dirty="0"/>
              <a:t>Los partidos políticos están obligados a: </a:t>
            </a:r>
            <a:endParaRPr lang="es-ES" dirty="0"/>
          </a:p>
          <a:p>
            <a:pPr marL="0" lvl="0" indent="0">
              <a:buNone/>
            </a:pPr>
            <a:r>
              <a:rPr lang="es-ES" dirty="0" smtClean="0"/>
              <a:t> …</a:t>
            </a:r>
            <a:endParaRPr lang="es-ES" dirty="0"/>
          </a:p>
          <a:p>
            <a:pPr marL="0" lvl="0" indent="0" algn="just">
              <a:buNone/>
            </a:pPr>
            <a:r>
              <a:rPr lang="es-MX" dirty="0" smtClean="0"/>
              <a:t>En </a:t>
            </a:r>
            <a:r>
              <a:rPr lang="es-MX" dirty="0"/>
              <a:t>caso de que el Instituto Nacional delegue la facultad de </a:t>
            </a:r>
            <a:r>
              <a:rPr lang="es-MX" b="1" dirty="0"/>
              <a:t>fiscalización</a:t>
            </a:r>
            <a:r>
              <a:rPr lang="es-MX" dirty="0"/>
              <a:t> al Instituto, presentar </a:t>
            </a:r>
            <a:r>
              <a:rPr lang="es-MX" dirty="0" smtClean="0"/>
              <a:t>ante éste </a:t>
            </a:r>
            <a:r>
              <a:rPr lang="es-MX" dirty="0"/>
              <a:t>la información y documentación legal comprobatoria que corresponda, de acuerdo a las </a:t>
            </a:r>
            <a:r>
              <a:rPr lang="es-MX" dirty="0" smtClean="0"/>
              <a:t>Leyes Generales </a:t>
            </a:r>
            <a:r>
              <a:rPr lang="es-MX" dirty="0"/>
              <a:t>y normatividad aplicable;</a:t>
            </a:r>
          </a:p>
        </p:txBody>
      </p:sp>
    </p:spTree>
    <p:extLst>
      <p:ext uri="{BB962C8B-B14F-4D97-AF65-F5344CB8AC3E}">
        <p14:creationId xmlns:p14="http://schemas.microsoft.com/office/powerpoint/2010/main" val="56174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/>
            <a:endParaRPr lang="es-ES" dirty="0" smtClean="0"/>
          </a:p>
          <a:p>
            <a:pPr lvl="0"/>
            <a:endParaRPr lang="es-ES" b="1" dirty="0" smtClean="0"/>
          </a:p>
          <a:p>
            <a:pPr lvl="0"/>
            <a:endParaRPr lang="es-ES" b="1" dirty="0"/>
          </a:p>
          <a:p>
            <a:pPr lvl="0"/>
            <a:r>
              <a:rPr lang="es-ES" sz="2800" b="1" dirty="0" smtClean="0"/>
              <a:t>Aspirantes a una candidatura independiente.</a:t>
            </a:r>
          </a:p>
        </p:txBody>
      </p:sp>
    </p:spTree>
    <p:extLst>
      <p:ext uri="{BB962C8B-B14F-4D97-AF65-F5344CB8AC3E}">
        <p14:creationId xmlns:p14="http://schemas.microsoft.com/office/powerpoint/2010/main" val="186669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FISCALIZACIÓN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ctr"/>
            <a:r>
              <a:rPr lang="es-MX" b="1" dirty="0"/>
              <a:t>E</a:t>
            </a:r>
            <a:r>
              <a:rPr lang="es-MX" b="1" dirty="0" smtClean="0"/>
              <a:t>GRESOS </a:t>
            </a:r>
            <a:r>
              <a:rPr lang="es-MX" b="1" dirty="0"/>
              <a:t>TOTALES PARA CAMPAÑA ELECTORAL, POR GENERO</a:t>
            </a:r>
          </a:p>
          <a:p>
            <a:endParaRPr lang="es-MX" sz="1600" b="1" dirty="0"/>
          </a:p>
          <a:p>
            <a:r>
              <a:rPr lang="es-MX" sz="1600" b="1" dirty="0"/>
              <a:t>PROCESO ELECTORAL 2017-2018</a:t>
            </a:r>
          </a:p>
          <a:p>
            <a:pPr algn="ctr"/>
            <a:endParaRPr lang="es-MX" sz="900" b="1" dirty="0"/>
          </a:p>
          <a:p>
            <a:pPr algn="ctr"/>
            <a:r>
              <a:rPr lang="es-MX" sz="1800" b="1" dirty="0"/>
              <a:t>Hombres: </a:t>
            </a:r>
            <a:r>
              <a:rPr lang="es-MX" sz="3200" b="1" dirty="0"/>
              <a:t>$54,348,747.61</a:t>
            </a:r>
          </a:p>
          <a:p>
            <a:pPr algn="ctr"/>
            <a:endParaRPr lang="es-MX" sz="1800" b="1" dirty="0"/>
          </a:p>
          <a:p>
            <a:pPr algn="ctr"/>
            <a:r>
              <a:rPr lang="es-MX" sz="1800" b="1" dirty="0"/>
              <a:t>Mujeres: </a:t>
            </a:r>
            <a:r>
              <a:rPr lang="es-MX" sz="2800" b="1" dirty="0"/>
              <a:t>$18,105,223.24</a:t>
            </a:r>
          </a:p>
          <a:p>
            <a:pPr lvl="0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9824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endParaRPr lang="es-MX" sz="2800" b="1" dirty="0" smtClean="0"/>
          </a:p>
          <a:p>
            <a:pPr marL="0" lv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90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endParaRPr lang="es-MX" sz="2800" b="1" dirty="0" smtClean="0"/>
          </a:p>
          <a:p>
            <a:pPr marL="0" lvl="0" indent="0" algn="just">
              <a:buNone/>
            </a:pPr>
            <a:r>
              <a:rPr lang="es-MX" sz="2800" b="1" dirty="0" smtClean="0"/>
              <a:t>¿Qué </a:t>
            </a:r>
            <a:r>
              <a:rPr lang="es-MX" sz="2800" b="1" dirty="0" smtClean="0"/>
              <a:t>son?</a:t>
            </a:r>
            <a:endParaRPr lang="es-MX" sz="2800" b="1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110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endParaRPr lang="es-MX" sz="2800" b="1" dirty="0" smtClean="0"/>
          </a:p>
          <a:p>
            <a:pPr marL="0" lvl="0" indent="0" algn="just">
              <a:buNone/>
            </a:pPr>
            <a:r>
              <a:rPr lang="es-MX" sz="2800" b="1" dirty="0" smtClean="0"/>
              <a:t>¿Qué </a:t>
            </a:r>
            <a:r>
              <a:rPr lang="es-MX" sz="2800" b="1" dirty="0" smtClean="0"/>
              <a:t>son?</a:t>
            </a:r>
            <a:endParaRPr lang="es-MX" sz="2800" b="1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r>
              <a:rPr lang="es-MX" dirty="0" smtClean="0"/>
              <a:t>Son </a:t>
            </a:r>
            <a:r>
              <a:rPr lang="es-MX" dirty="0"/>
              <a:t>el conjunto de actividades que realizan los partidos políticos, su militancia y </a:t>
            </a:r>
            <a:r>
              <a:rPr lang="es-MX" dirty="0" smtClean="0"/>
              <a:t>las precandidaturas</a:t>
            </a:r>
            <a:r>
              <a:rPr lang="es-MX" dirty="0"/>
              <a:t>, llevadas a cabo en un </a:t>
            </a:r>
            <a:r>
              <a:rPr lang="es-MX" sz="2400" b="1" dirty="0"/>
              <a:t>proceso de selección interno</a:t>
            </a:r>
            <a:r>
              <a:rPr lang="es-MX" dirty="0"/>
              <a:t> de un partido político, con la finalidad </a:t>
            </a:r>
            <a:r>
              <a:rPr lang="es-MX" dirty="0" smtClean="0"/>
              <a:t>de obtener </a:t>
            </a:r>
            <a:r>
              <a:rPr lang="es-MX" dirty="0"/>
              <a:t>la postulación para contender por los cargos de elección popular. </a:t>
            </a:r>
            <a:endParaRPr lang="es-ES" dirty="0" smtClean="0"/>
          </a:p>
          <a:p>
            <a:pPr marL="0" lv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255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92191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r>
              <a:rPr lang="es-MX" dirty="0"/>
              <a:t>El periodo de precampañas iniciará el </a:t>
            </a:r>
            <a:r>
              <a:rPr lang="es-MX" b="1" dirty="0"/>
              <a:t>quince de enero </a:t>
            </a:r>
            <a:r>
              <a:rPr lang="es-MX" dirty="0"/>
              <a:t>del año que corresponda a las elecciones y tendrá </a:t>
            </a:r>
            <a:r>
              <a:rPr lang="es-MX" dirty="0" smtClean="0"/>
              <a:t>una duración </a:t>
            </a:r>
            <a:r>
              <a:rPr lang="es-MX" dirty="0"/>
              <a:t>continua de hasta treinta días naturales</a:t>
            </a:r>
            <a:r>
              <a:rPr lang="es-MX" dirty="0" smtClean="0"/>
              <a:t>. </a:t>
            </a:r>
            <a:endParaRPr lang="es-MX" sz="1600" b="1" dirty="0"/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33530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dirty="0"/>
              <a:t>Tienen como fin promover la participación del pueblo en la vida </a:t>
            </a:r>
            <a:r>
              <a:rPr lang="es-MX" dirty="0" smtClean="0"/>
              <a:t>democrática.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749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r>
              <a:rPr lang="es-MX" dirty="0"/>
              <a:t>El periodo de precampañas iniciará el </a:t>
            </a:r>
            <a:r>
              <a:rPr lang="es-MX" b="1" dirty="0"/>
              <a:t>quince de enero </a:t>
            </a:r>
            <a:r>
              <a:rPr lang="es-MX" dirty="0"/>
              <a:t>del año que corresponda a las elecciones y tendrá </a:t>
            </a:r>
            <a:r>
              <a:rPr lang="es-MX" dirty="0" smtClean="0"/>
              <a:t>una duración </a:t>
            </a:r>
            <a:r>
              <a:rPr lang="es-MX" dirty="0"/>
              <a:t>continua de hasta treinta días naturales</a:t>
            </a:r>
            <a:r>
              <a:rPr lang="es-MX" dirty="0" smtClean="0"/>
              <a:t>. </a:t>
            </a:r>
            <a:endParaRPr lang="es-MX" sz="1600" b="1" dirty="0"/>
          </a:p>
          <a:p>
            <a:pPr marL="0" indent="0" algn="just">
              <a:buNone/>
            </a:pPr>
            <a:r>
              <a:rPr lang="es-MX" sz="1800" b="1" dirty="0"/>
              <a:t>El Consejo General podrá ajustar las fechas de inicio y término de las precampañas para adecuarlas al </a:t>
            </a:r>
            <a:r>
              <a:rPr lang="es-MX" sz="1800" b="1" dirty="0" smtClean="0"/>
              <a:t>calendario que </a:t>
            </a:r>
            <a:r>
              <a:rPr lang="es-MX" sz="1800" b="1" dirty="0"/>
              <a:t>determine el Instituto Nacional para la elección federal</a:t>
            </a:r>
            <a:r>
              <a:rPr lang="es-MX" sz="1800" b="1" dirty="0" smtClean="0"/>
              <a:t>.</a:t>
            </a:r>
            <a:r>
              <a:rPr lang="es-MX" sz="1800" b="1" dirty="0"/>
              <a:t> </a:t>
            </a:r>
            <a:endParaRPr lang="es-MX" sz="1800" b="1" dirty="0" smtClean="0"/>
          </a:p>
          <a:p>
            <a:pPr marL="0" indent="0" algn="just">
              <a:buNone/>
            </a:pPr>
            <a:endParaRPr lang="es-MX" sz="1800" b="1" dirty="0"/>
          </a:p>
          <a:p>
            <a:pPr marL="0" indent="0" algn="just">
              <a:buNone/>
            </a:pPr>
            <a:r>
              <a:rPr lang="es-MX" sz="1600" b="1" dirty="0" smtClean="0"/>
              <a:t>Artículo 99, </a:t>
            </a:r>
            <a:r>
              <a:rPr lang="es-MX" sz="1600" b="1" dirty="0"/>
              <a:t>de la Ley Electoral del Estado de Querétaro.</a:t>
            </a:r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323487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Facultad de atracción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la atribución que tiene el Instituto Nacional Electoral para atraer a su conocimiento cualquier asunto que se encuentre dentro de la competencia de los OPL, </a:t>
            </a:r>
            <a:r>
              <a:rPr lang="es-MX" b="1" dirty="0"/>
              <a:t>cuando su trascendencia lo determine </a:t>
            </a:r>
            <a:r>
              <a:rPr lang="es-MX" dirty="0"/>
              <a:t>o cuando se tenga la intención de sentar un criterio de interpretación para situaciones futuras.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402773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r>
              <a:rPr lang="es-MX" b="1" dirty="0" smtClean="0"/>
              <a:t>INE/CG187/2020</a:t>
            </a:r>
          </a:p>
          <a:p>
            <a:pPr marL="0" lvl="0" indent="0" algn="just">
              <a:buNone/>
            </a:pPr>
            <a:r>
              <a:rPr lang="es-MX" dirty="0" smtClean="0"/>
              <a:t>Resolución del INE, por el que se aprobó la facultad de atracción para ajustar a una fecha única para la conclusión del periodo de precampañas y el relativo a recabar el apoyo de la ciudadanía.</a:t>
            </a:r>
          </a:p>
          <a:p>
            <a:pPr marL="0" lvl="0" indent="0" algn="just">
              <a:buNone/>
            </a:pPr>
            <a:r>
              <a:rPr lang="es-MX" dirty="0" smtClean="0"/>
              <a:t>Estableció como fecha de termino de las precampañas: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r>
              <a:rPr lang="es-MX" dirty="0" smtClean="0"/>
              <a:t>12 de febrero de 2021                      </a:t>
            </a:r>
            <a:endParaRPr lang="es-MX" dirty="0"/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14817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r>
              <a:rPr lang="es-MX" b="1" dirty="0" smtClean="0"/>
              <a:t>INE/CG187/2020</a:t>
            </a:r>
          </a:p>
          <a:p>
            <a:pPr marL="0" lvl="0" indent="0" algn="just">
              <a:buNone/>
            </a:pPr>
            <a:r>
              <a:rPr lang="es-MX" dirty="0" smtClean="0"/>
              <a:t>Resolución del INE, por el que se aprobó la facultad de atracción para ajustar a una fecha única para la conclusión del periodo de precampañas y el relativo a recabar el apoyo de la ciudadanía.</a:t>
            </a:r>
          </a:p>
          <a:p>
            <a:pPr marL="0" lvl="0" indent="0" algn="just">
              <a:buNone/>
            </a:pPr>
            <a:r>
              <a:rPr lang="es-MX" dirty="0" smtClean="0"/>
              <a:t>Estableció como fecha de termino de las precampañas:</a:t>
            </a:r>
          </a:p>
          <a:p>
            <a:pPr marL="0" lvl="0" indent="0" algn="just">
              <a:buNone/>
            </a:pPr>
            <a:r>
              <a:rPr lang="es-MX" dirty="0" smtClean="0"/>
              <a:t>Por lo cual las fechas de precampaña, serán:</a:t>
            </a:r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54400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r>
              <a:rPr lang="es-MX" b="1" dirty="0" smtClean="0"/>
              <a:t>INE/CG187/2020</a:t>
            </a:r>
          </a:p>
          <a:p>
            <a:pPr marL="0" lvl="0" indent="0" algn="just">
              <a:buNone/>
            </a:pPr>
            <a:r>
              <a:rPr lang="es-MX" dirty="0" smtClean="0"/>
              <a:t>Resolución del INE, por el que se aprobó la facultad de atracción para ajustar a una fecha única para la conclusión del periodo de precampañas y el relativo a recabar el apoyo de la ciudadanía.</a:t>
            </a:r>
          </a:p>
          <a:p>
            <a:pPr marL="0" lvl="0" indent="0" algn="just">
              <a:buNone/>
            </a:pPr>
            <a:r>
              <a:rPr lang="es-MX" dirty="0" smtClean="0"/>
              <a:t>Estableció como fecha de termino de las precampañas:</a:t>
            </a:r>
          </a:p>
          <a:p>
            <a:pPr marL="0" lvl="0" indent="0" algn="just">
              <a:buNone/>
            </a:pPr>
            <a:r>
              <a:rPr lang="es-MX" dirty="0" smtClean="0"/>
              <a:t>Por lo cual las fechas de precampaña, serán:</a:t>
            </a:r>
          </a:p>
          <a:p>
            <a:pPr marL="0" lvl="0" indent="0" algn="ctr">
              <a:buNone/>
            </a:pPr>
            <a:r>
              <a:rPr lang="es-MX" sz="2800" b="1" dirty="0" smtClean="0"/>
              <a:t>Del 14 de enero al 12 de febrero de 2021</a:t>
            </a:r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1486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algn="just"/>
            <a:r>
              <a:rPr lang="es-MX" sz="2400" dirty="0"/>
              <a:t>En todos los actos y actividades, deberá manifestarse expresamente que se trata del procedimiento interno </a:t>
            </a:r>
            <a:r>
              <a:rPr lang="es-MX" sz="2400" dirty="0" smtClean="0"/>
              <a:t>de selección </a:t>
            </a:r>
            <a:r>
              <a:rPr lang="es-MX" sz="2400" dirty="0"/>
              <a:t>de candidaturas. </a:t>
            </a:r>
            <a:endParaRPr lang="es-MX" sz="2400" dirty="0" smtClean="0"/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151844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algn="just"/>
            <a:r>
              <a:rPr lang="es-MX" sz="2400" dirty="0"/>
              <a:t>En todos los actos y actividades, deberá manifestarse expresamente que se trata del procedimiento interno </a:t>
            </a:r>
            <a:r>
              <a:rPr lang="es-MX" sz="2400" dirty="0" smtClean="0"/>
              <a:t>de selección </a:t>
            </a:r>
            <a:r>
              <a:rPr lang="es-MX" sz="2400" dirty="0"/>
              <a:t>de candidaturas. </a:t>
            </a:r>
            <a:endParaRPr lang="es-MX" sz="2400" dirty="0" smtClean="0"/>
          </a:p>
          <a:p>
            <a:pPr algn="just"/>
            <a:r>
              <a:rPr lang="es-MX" sz="2400" dirty="0" smtClean="0"/>
              <a:t>Deberán </a:t>
            </a:r>
            <a:r>
              <a:rPr lang="es-MX" sz="2400" dirty="0"/>
              <a:t>abstenerse de expresiones que calumnien a las personas o </a:t>
            </a:r>
            <a:r>
              <a:rPr lang="es-MX" sz="2400" dirty="0" smtClean="0"/>
              <a:t>implique violencia política.</a:t>
            </a:r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120293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algn="just"/>
            <a:r>
              <a:rPr lang="es-MX" sz="2400" dirty="0"/>
              <a:t>En todos los actos y actividades, deberá manifestarse expresamente que se trata del procedimiento interno </a:t>
            </a:r>
            <a:r>
              <a:rPr lang="es-MX" sz="2400" dirty="0" smtClean="0"/>
              <a:t>de selección </a:t>
            </a:r>
            <a:r>
              <a:rPr lang="es-MX" sz="2400" dirty="0"/>
              <a:t>de candidaturas. </a:t>
            </a:r>
            <a:endParaRPr lang="es-MX" sz="2400" dirty="0" smtClean="0"/>
          </a:p>
          <a:p>
            <a:pPr algn="just"/>
            <a:r>
              <a:rPr lang="es-MX" sz="2400" dirty="0" smtClean="0"/>
              <a:t>Deberán </a:t>
            </a:r>
            <a:r>
              <a:rPr lang="es-MX" sz="2400" dirty="0"/>
              <a:t>abstenerse de expresiones que calumnien a las personas o </a:t>
            </a:r>
            <a:r>
              <a:rPr lang="es-MX" sz="2400" dirty="0" smtClean="0"/>
              <a:t>implique violencia política.</a:t>
            </a:r>
          </a:p>
          <a:p>
            <a:pPr algn="just"/>
            <a:r>
              <a:rPr lang="es-MX" sz="2400" dirty="0"/>
              <a:t>Durante la precampaña está prohibido el otorgamiento de artículos promocionales utilitarios, así como </a:t>
            </a:r>
            <a:r>
              <a:rPr lang="es-MX" sz="2400" dirty="0" smtClean="0"/>
              <a:t>la promoción </a:t>
            </a:r>
            <a:r>
              <a:rPr lang="es-MX" sz="2400" dirty="0"/>
              <a:t>y publicidad de la precandidatura, de forma fija o móvil, en anuncios espectaculares gráficos de </a:t>
            </a:r>
            <a:r>
              <a:rPr lang="es-MX" sz="2400" dirty="0" smtClean="0"/>
              <a:t>gran formato</a:t>
            </a:r>
            <a:r>
              <a:rPr lang="es-MX" sz="2400" dirty="0"/>
              <a:t>, lonas, bardas, pantallas, vehículos, cápsulas de cine, y otras análogas.</a:t>
            </a:r>
            <a:endParaRPr lang="es-MX" sz="2400" dirty="0" smtClean="0"/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5818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algn="just"/>
            <a:r>
              <a:rPr lang="es-MX" sz="2400" dirty="0" smtClean="0"/>
              <a:t>Los </a:t>
            </a:r>
            <a:r>
              <a:rPr lang="es-MX" sz="2400" dirty="0"/>
              <a:t>partidos políticos harán uso del tiempo en radio y televisión que conforme a la Ley General les </a:t>
            </a:r>
            <a:r>
              <a:rPr lang="es-MX" sz="2400" dirty="0" smtClean="0"/>
              <a:t>corresponda para </a:t>
            </a:r>
            <a:r>
              <a:rPr lang="es-MX" sz="2400" dirty="0"/>
              <a:t>la difusión de los procesos de selección interna de candidaturas a cargos de elección popular, </a:t>
            </a:r>
            <a:r>
              <a:rPr lang="es-MX" sz="2400" dirty="0" smtClean="0"/>
              <a:t>de conformidad </a:t>
            </a:r>
            <a:r>
              <a:rPr lang="es-MX" sz="2400" dirty="0"/>
              <a:t>con las reglas y pautas que </a:t>
            </a:r>
            <a:r>
              <a:rPr lang="es-MX" sz="2400" dirty="0" smtClean="0"/>
              <a:t>determine </a:t>
            </a:r>
            <a:r>
              <a:rPr lang="es-MX" sz="2400" dirty="0"/>
              <a:t>el Instituto Nacional</a:t>
            </a:r>
            <a:r>
              <a:rPr lang="es-MX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771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PRECAMPAÑAS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algn="just"/>
            <a:r>
              <a:rPr lang="es-MX" sz="2400" dirty="0" smtClean="0"/>
              <a:t>Los </a:t>
            </a:r>
            <a:r>
              <a:rPr lang="es-MX" sz="2400" dirty="0"/>
              <a:t>partidos políticos harán uso del tiempo en radio y televisión que conforme a la Ley General les </a:t>
            </a:r>
            <a:r>
              <a:rPr lang="es-MX" sz="2400" dirty="0" smtClean="0"/>
              <a:t>corresponda para </a:t>
            </a:r>
            <a:r>
              <a:rPr lang="es-MX" sz="2400" dirty="0"/>
              <a:t>la difusión de los procesos de selección interna de candidaturas a cargos de elección popular, </a:t>
            </a:r>
            <a:r>
              <a:rPr lang="es-MX" sz="2400" dirty="0" smtClean="0"/>
              <a:t>de conformidad </a:t>
            </a:r>
            <a:r>
              <a:rPr lang="es-MX" sz="2400" dirty="0"/>
              <a:t>con las reglas y pautas que </a:t>
            </a:r>
            <a:r>
              <a:rPr lang="es-MX" sz="2400" dirty="0" smtClean="0"/>
              <a:t>determine </a:t>
            </a:r>
            <a:r>
              <a:rPr lang="es-MX" sz="2400" dirty="0"/>
              <a:t>el Instituto Nacional</a:t>
            </a:r>
            <a:r>
              <a:rPr lang="es-MX" sz="2400" dirty="0" smtClean="0"/>
              <a:t>.</a:t>
            </a:r>
          </a:p>
          <a:p>
            <a:pPr algn="just"/>
            <a:r>
              <a:rPr lang="es-MX" sz="2400" dirty="0"/>
              <a:t>Los gastos de precampaña en los procedimientos de selección de candidaturas a la Gubernatura</a:t>
            </a:r>
            <a:r>
              <a:rPr lang="es-MX" sz="2400" dirty="0" smtClean="0"/>
              <a:t>, diputaciones </a:t>
            </a:r>
            <a:r>
              <a:rPr lang="es-MX" sz="2400" dirty="0"/>
              <a:t>y Ayuntamientos, no podrán </a:t>
            </a:r>
            <a:r>
              <a:rPr lang="es-MX" sz="2400" dirty="0" smtClean="0"/>
              <a:t>exceder</a:t>
            </a:r>
            <a:r>
              <a:rPr lang="es-MX" sz="2400" dirty="0"/>
              <a:t> </a:t>
            </a:r>
            <a:r>
              <a:rPr lang="es-MX" sz="2400" dirty="0" smtClean="0"/>
              <a:t>del </a:t>
            </a:r>
            <a:r>
              <a:rPr lang="es-MX" sz="2400" dirty="0"/>
              <a:t>cinco por ciento del tope determinado para las </a:t>
            </a:r>
            <a:r>
              <a:rPr lang="es-MX" sz="2400" dirty="0" smtClean="0"/>
              <a:t>campañas.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3444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dirty="0"/>
              <a:t>Contribuir a la integración de los órganos de representación política y hacer posible el acceso de éstos al ejercicio del poder </a:t>
            </a:r>
            <a:r>
              <a:rPr lang="es-MX" dirty="0" smtClean="0"/>
              <a:t>público.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704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endParaRPr lang="es-MX" sz="2800" b="1" dirty="0" smtClean="0"/>
          </a:p>
          <a:p>
            <a:pPr marL="0" lvl="0" indent="0" algn="just">
              <a:buNone/>
            </a:pPr>
            <a:r>
              <a:rPr lang="es-MX" sz="2800" b="1" dirty="0" smtClean="0"/>
              <a:t>¿Qué </a:t>
            </a:r>
            <a:r>
              <a:rPr lang="es-MX" sz="2800" b="1" dirty="0" smtClean="0"/>
              <a:t>son?</a:t>
            </a:r>
            <a:endParaRPr lang="es-MX" sz="2800" b="1" dirty="0" smtClean="0"/>
          </a:p>
          <a:p>
            <a:pPr marL="0" lvl="0" indent="0" algn="just">
              <a:buNone/>
            </a:pPr>
            <a:endParaRPr lang="es-MX" dirty="0"/>
          </a:p>
          <a:p>
            <a:pPr marL="0" lvl="0" indent="0" algn="just">
              <a:buNone/>
            </a:pPr>
            <a:r>
              <a:rPr lang="es-MX" dirty="0"/>
              <a:t> </a:t>
            </a:r>
            <a:r>
              <a:rPr lang="es-MX" dirty="0" smtClean="0"/>
              <a:t>Son los actos </a:t>
            </a:r>
            <a:r>
              <a:rPr lang="es-MX" dirty="0"/>
              <a:t>o actividades llevados a cabo por los partidos políticos</a:t>
            </a:r>
            <a:r>
              <a:rPr lang="es-MX" dirty="0" smtClean="0"/>
              <a:t>, coaliciones </a:t>
            </a:r>
            <a:r>
              <a:rPr lang="es-MX" dirty="0"/>
              <a:t>y las candidaturas para la obtención del voto.</a:t>
            </a:r>
          </a:p>
        </p:txBody>
      </p:sp>
    </p:spTree>
    <p:extLst>
      <p:ext uri="{BB962C8B-B14F-4D97-AF65-F5344CB8AC3E}">
        <p14:creationId xmlns:p14="http://schemas.microsoft.com/office/powerpoint/2010/main" val="10067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campaña para la Gubernatura dará inicio </a:t>
            </a:r>
            <a:r>
              <a:rPr lang="es-MX" sz="2400" b="1" dirty="0"/>
              <a:t>sesenta y tres días naturales </a:t>
            </a:r>
            <a:r>
              <a:rPr lang="es-MX" dirty="0"/>
              <a:t>anteriores al día de </a:t>
            </a:r>
            <a:r>
              <a:rPr lang="es-MX" dirty="0" smtClean="0"/>
              <a:t>la elección</a:t>
            </a:r>
            <a:r>
              <a:rPr lang="es-MX" dirty="0"/>
              <a:t>. No deberá durar más de sesenta días.</a:t>
            </a:r>
          </a:p>
          <a:p>
            <a:pPr marL="0" lvl="0" indent="0" algn="just">
              <a:buNone/>
            </a:pPr>
            <a:r>
              <a:rPr lang="es-MX" dirty="0"/>
              <a:t>Las campañas para diputaciones y Ayuntamientos darán inicio </a:t>
            </a:r>
            <a:r>
              <a:rPr lang="es-MX" sz="2400" b="1" dirty="0"/>
              <a:t>cuarenta y ocho días naturales</a:t>
            </a:r>
            <a:r>
              <a:rPr lang="es-MX" dirty="0"/>
              <a:t> anteriores al día de la elección. No deberán durar más de cuarenta y cinco días.</a:t>
            </a:r>
            <a:endParaRPr lang="es-MX" sz="1800" b="1" dirty="0"/>
          </a:p>
          <a:p>
            <a:pPr marL="0" indent="0" algn="just">
              <a:buNone/>
            </a:pPr>
            <a:endParaRPr lang="es-MX" sz="1600" b="1" dirty="0" smtClean="0"/>
          </a:p>
          <a:p>
            <a:pPr marL="0" indent="0" algn="just">
              <a:buNone/>
            </a:pPr>
            <a:r>
              <a:rPr lang="es-MX" sz="1600" b="1" dirty="0" smtClean="0"/>
              <a:t>Artículo 101, </a:t>
            </a:r>
            <a:r>
              <a:rPr lang="es-MX" sz="1600" b="1" dirty="0"/>
              <a:t>de la Ley Electoral del Estado de Querétaro.</a:t>
            </a:r>
          </a:p>
          <a:p>
            <a:pPr marL="0" lvl="0" indent="0" algn="just">
              <a:buNone/>
            </a:pP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8144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endParaRPr lang="es-MX" sz="1800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06877644"/>
              </p:ext>
            </p:extLst>
          </p:nvPr>
        </p:nvGraphicFramePr>
        <p:xfrm>
          <a:off x="1522415" y="720372"/>
          <a:ext cx="9601200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118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endParaRPr lang="es-MX" sz="1800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28858556"/>
              </p:ext>
            </p:extLst>
          </p:nvPr>
        </p:nvGraphicFramePr>
        <p:xfrm>
          <a:off x="1522415" y="720372"/>
          <a:ext cx="9601200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634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Temporalidad</a:t>
            </a:r>
          </a:p>
          <a:p>
            <a:pPr marL="0" lvl="0" indent="0" algn="just">
              <a:buNone/>
            </a:pPr>
            <a:endParaRPr lang="es-MX" dirty="0" smtClean="0"/>
          </a:p>
          <a:p>
            <a:pPr marL="0" lvl="0" indent="0" algn="just">
              <a:buNone/>
            </a:pPr>
            <a:endParaRPr lang="es-MX" sz="1800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025100498"/>
              </p:ext>
            </p:extLst>
          </p:nvPr>
        </p:nvGraphicFramePr>
        <p:xfrm>
          <a:off x="1522415" y="720372"/>
          <a:ext cx="9601200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70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propaganda electoral está constituida por los elementos producidos, empleados y </a:t>
            </a:r>
            <a:r>
              <a:rPr lang="es-MX" sz="2400" dirty="0" smtClean="0"/>
              <a:t>difundidos durante </a:t>
            </a:r>
            <a:r>
              <a:rPr lang="es-MX" sz="2400" dirty="0"/>
              <a:t>el periodo de campañas electorales por las candidaturas independientes, partidos políticos</a:t>
            </a:r>
            <a:r>
              <a:rPr lang="es-MX" sz="2400" dirty="0" smtClean="0"/>
              <a:t>, coaliciones </a:t>
            </a:r>
            <a:r>
              <a:rPr lang="es-MX" sz="2400" dirty="0"/>
              <a:t>y sus candidaturas, con el propósito de obtener el voto, tales como escritos, publicaciones</a:t>
            </a:r>
            <a:r>
              <a:rPr lang="es-MX" sz="2400" dirty="0" smtClean="0"/>
              <a:t>, imágenes</a:t>
            </a:r>
            <a:r>
              <a:rPr lang="es-MX" sz="2400" dirty="0"/>
              <a:t>, grabaciones y proyecciones, debiendo abstenerse de expresiones que calumnien a </a:t>
            </a:r>
            <a:r>
              <a:rPr lang="es-MX" sz="2400" dirty="0" smtClean="0"/>
              <a:t>las personas </a:t>
            </a:r>
            <a:r>
              <a:rPr lang="es-MX" sz="2400" dirty="0"/>
              <a:t>o implique violencia política.</a:t>
            </a:r>
          </a:p>
        </p:txBody>
      </p:sp>
    </p:spTree>
    <p:extLst>
      <p:ext uri="{BB962C8B-B14F-4D97-AF65-F5344CB8AC3E}">
        <p14:creationId xmlns:p14="http://schemas.microsoft.com/office/powerpoint/2010/main" val="4046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marL="0" indent="0" algn="just">
              <a:buNone/>
            </a:pPr>
            <a:r>
              <a:rPr lang="es-MX" sz="2400" dirty="0" smtClean="0"/>
              <a:t>Las </a:t>
            </a:r>
            <a:r>
              <a:rPr lang="es-MX" sz="2400" dirty="0"/>
              <a:t>autoridades y los servidores públicos de la Federación, Estado y municipios, tendrán </a:t>
            </a:r>
            <a:r>
              <a:rPr lang="es-MX" sz="2400" dirty="0" smtClean="0"/>
              <a:t>las prohibiciones </a:t>
            </a:r>
            <a:r>
              <a:rPr lang="es-MX" sz="2400" dirty="0"/>
              <a:t>siguientes</a:t>
            </a:r>
            <a:r>
              <a:rPr lang="es-MX" sz="2400" dirty="0" smtClean="0"/>
              <a:t>:</a:t>
            </a:r>
          </a:p>
          <a:p>
            <a:pPr algn="just"/>
            <a:r>
              <a:rPr lang="es-MX" sz="2400" dirty="0"/>
              <a:t>Ejercer o utilizar los recursos financieros, materiales y humanos que tengan asignados o a </a:t>
            </a:r>
            <a:r>
              <a:rPr lang="es-MX" sz="2400" dirty="0" smtClean="0"/>
              <a:t>su disposición</a:t>
            </a:r>
            <a:r>
              <a:rPr lang="es-MX" sz="2400" dirty="0"/>
              <a:t>, para favorecer o perjudicar a los partidos </a:t>
            </a:r>
            <a:r>
              <a:rPr lang="es-MX" sz="2400" dirty="0" smtClean="0"/>
              <a:t>político s</a:t>
            </a:r>
            <a:r>
              <a:rPr lang="es-MX" sz="2400" dirty="0"/>
              <a:t>, coaliciones y candidaturas</a:t>
            </a:r>
            <a:r>
              <a:rPr lang="es-MX" sz="2400" dirty="0" smtClean="0"/>
              <a:t>, influyendo </a:t>
            </a:r>
            <a:r>
              <a:rPr lang="es-MX" sz="2400" dirty="0"/>
              <a:t>en la equidad en la </a:t>
            </a:r>
            <a:r>
              <a:rPr lang="es-MX" sz="2400" dirty="0" smtClean="0"/>
              <a:t>contienda.</a:t>
            </a: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86728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marL="0" indent="0" algn="just">
              <a:buNone/>
            </a:pPr>
            <a:r>
              <a:rPr lang="es-MX" sz="2400" dirty="0"/>
              <a:t>Difundir u ordenar la difusión de campañas publicitarias sobre programas y </a:t>
            </a:r>
            <a:r>
              <a:rPr lang="es-MX" sz="2400" dirty="0" smtClean="0"/>
              <a:t>acciones gubernamentales</a:t>
            </a:r>
            <a:r>
              <a:rPr lang="es-MX" sz="2400" dirty="0"/>
              <a:t>, con excepción de las relacionadas con salud, seguridad pública, protección civil</a:t>
            </a:r>
            <a:r>
              <a:rPr lang="es-MX" sz="2400" dirty="0" smtClean="0"/>
              <a:t>, servicios </a:t>
            </a:r>
            <a:r>
              <a:rPr lang="es-MX" sz="2400" dirty="0"/>
              <a:t>educativos y medidas de emergencia para protección de la población, las cuales </a:t>
            </a:r>
            <a:r>
              <a:rPr lang="es-MX" sz="2400" dirty="0" smtClean="0"/>
              <a:t>deberán hacerse </a:t>
            </a:r>
            <a:r>
              <a:rPr lang="es-MX" sz="2400" dirty="0"/>
              <a:t>sin fines electorales. </a:t>
            </a:r>
          </a:p>
        </p:txBody>
      </p:sp>
    </p:spTree>
    <p:extLst>
      <p:ext uri="{BB962C8B-B14F-4D97-AF65-F5344CB8AC3E}">
        <p14:creationId xmlns:p14="http://schemas.microsoft.com/office/powerpoint/2010/main" val="316741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marL="0" indent="0" algn="just">
              <a:buNone/>
            </a:pPr>
            <a:r>
              <a:rPr lang="es-MX" sz="2400" dirty="0"/>
              <a:t>En ningún caso las campañas publicitarias incluirán nombres</a:t>
            </a:r>
            <a:r>
              <a:rPr lang="es-MX" sz="2400" dirty="0" smtClean="0"/>
              <a:t>, imágenes</a:t>
            </a:r>
            <a:r>
              <a:rPr lang="es-MX" sz="2400" dirty="0"/>
              <a:t>, voces, frases publicitarias o símbolos que impliquen promoción personalizada </a:t>
            </a:r>
            <a:r>
              <a:rPr lang="es-MX" sz="2400" dirty="0" smtClean="0"/>
              <a:t>de cualquier </a:t>
            </a:r>
            <a:r>
              <a:rPr lang="es-MX" sz="2400" dirty="0"/>
              <a:t>persona que ejerza el servicio público; en caso de existir elementos suficientes </a:t>
            </a:r>
            <a:r>
              <a:rPr lang="es-MX" sz="2400" dirty="0" smtClean="0"/>
              <a:t>para presumir </a:t>
            </a:r>
            <a:r>
              <a:rPr lang="es-MX" sz="2400" dirty="0"/>
              <a:t>el incumplimiento a lo anterior, </a:t>
            </a:r>
            <a:r>
              <a:rPr lang="es-MX" sz="2400" b="1" dirty="0"/>
              <a:t>la Dirección Ejecutiva de Asuntos Jurídicos</a:t>
            </a:r>
            <a:r>
              <a:rPr lang="es-MX" sz="2400" dirty="0"/>
              <a:t> determinará</a:t>
            </a:r>
            <a:r>
              <a:rPr lang="es-MX" sz="2400" dirty="0" smtClean="0"/>
              <a:t>, sin </a:t>
            </a:r>
            <a:r>
              <a:rPr lang="es-MX" sz="2400" dirty="0"/>
              <a:t>perjuicio de lo resuelto en el procedimiento sancionador correspondiente, las </a:t>
            </a:r>
            <a:r>
              <a:rPr lang="es-MX" sz="2400" dirty="0" smtClean="0"/>
              <a:t>medidas cautelares </a:t>
            </a:r>
            <a:r>
              <a:rPr lang="es-MX" sz="2400" dirty="0"/>
              <a:t>para el retiro o suspensión inmediato de dicha publicidad</a:t>
            </a:r>
          </a:p>
        </p:txBody>
      </p:sp>
    </p:spTree>
    <p:extLst>
      <p:ext uri="{BB962C8B-B14F-4D97-AF65-F5344CB8AC3E}">
        <p14:creationId xmlns:p14="http://schemas.microsoft.com/office/powerpoint/2010/main" val="378115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CAMPAÑAS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es-MX" sz="2800" b="1" dirty="0" smtClean="0"/>
              <a:t>Reglas:</a:t>
            </a:r>
          </a:p>
          <a:p>
            <a:pPr marL="0" indent="0" algn="just">
              <a:buNone/>
            </a:pPr>
            <a:r>
              <a:rPr lang="es-MX" sz="2400" dirty="0"/>
              <a:t>Los partidos políticos, su militancia sin cargo público, dirigentes, representantes, candidatos </a:t>
            </a:r>
            <a:r>
              <a:rPr lang="es-MX" sz="2400" dirty="0" smtClean="0"/>
              <a:t>y candidatas</a:t>
            </a:r>
            <a:r>
              <a:rPr lang="es-MX" sz="2400" dirty="0"/>
              <a:t>, no podrán participar, por sí o por interpósita persona, en la entrega o prestación de bienes</a:t>
            </a:r>
            <a:r>
              <a:rPr lang="es-MX" sz="2400" dirty="0" smtClean="0"/>
              <a:t>, obras </a:t>
            </a:r>
            <a:r>
              <a:rPr lang="es-MX" sz="2400" dirty="0"/>
              <a:t>y servicios públicos, entregar productos de la canasta básica, de primera necesidad, </a:t>
            </a:r>
            <a:r>
              <a:rPr lang="es-MX" sz="2400" dirty="0" smtClean="0"/>
              <a:t>materiales de </a:t>
            </a:r>
            <a:r>
              <a:rPr lang="es-MX" sz="2400" dirty="0"/>
              <a:t>construcción o participar en el otorgamiento de cualquier prestación económica al electorado</a:t>
            </a:r>
          </a:p>
        </p:txBody>
      </p:sp>
    </p:spTree>
    <p:extLst>
      <p:ext uri="{BB962C8B-B14F-4D97-AF65-F5344CB8AC3E}">
        <p14:creationId xmlns:p14="http://schemas.microsoft.com/office/powerpoint/2010/main" val="75133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9298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endParaRPr lang="es-MX" sz="2800" b="1" dirty="0" smtClean="0"/>
          </a:p>
          <a:p>
            <a:pPr marL="0" lvl="0" indent="0" algn="ctr">
              <a:buNone/>
            </a:pPr>
            <a:r>
              <a:rPr lang="es-MX" sz="6600" b="1" dirty="0" smtClean="0"/>
              <a:t>Gracias</a:t>
            </a:r>
          </a:p>
          <a:p>
            <a:pPr marL="0" indent="0" algn="ctr">
              <a:buNone/>
            </a:pP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Mario </a:t>
            </a:r>
            <a:r>
              <a:rPr lang="es-MX" b="1" dirty="0"/>
              <a:t>Alberto Lucas Roque</a:t>
            </a:r>
          </a:p>
          <a:p>
            <a:pPr marL="0" indent="0" algn="ctr">
              <a:buNone/>
            </a:pPr>
            <a:r>
              <a:rPr lang="es-MX" b="1" dirty="0"/>
              <a:t>Coordinador de Prerrogativas y Partidos Políticos</a:t>
            </a:r>
          </a:p>
          <a:p>
            <a:pPr marL="0" lvl="0" indent="0" algn="ctr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6875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dirty="0"/>
              <a:t>Participar en la preparación, desarrollo y vigilancia de los procesos </a:t>
            </a:r>
            <a:r>
              <a:rPr lang="es-MX" dirty="0" smtClean="0"/>
              <a:t>electorales.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8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s-ES" dirty="0" smtClean="0"/>
              <a:t>Partidos Políticos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DERECHOS</a:t>
            </a:r>
            <a:endParaRPr lang="es-ES" dirty="0"/>
          </a:p>
          <a:p>
            <a:pPr lvl="0"/>
            <a:endParaRPr lang="es-ES" dirty="0" smtClean="0"/>
          </a:p>
          <a:p>
            <a:pPr marL="0" lvl="0" indent="0" algn="just">
              <a:buNone/>
            </a:pPr>
            <a:r>
              <a:rPr lang="es-MX" dirty="0"/>
              <a:t>Formar parte del Instituto Electoral del Estado de Querétaro a través de la acreditación de representantes ante el Consejo General, consejos distritales, municipales y mesas directivas de casilla.</a:t>
            </a:r>
          </a:p>
        </p:txBody>
      </p:sp>
    </p:spTree>
    <p:extLst>
      <p:ext uri="{BB962C8B-B14F-4D97-AF65-F5344CB8AC3E}">
        <p14:creationId xmlns:p14="http://schemas.microsoft.com/office/powerpoint/2010/main" val="26839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vertical y horizonta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97_TF03460606" id="{6995FF9D-852C-4CF4-97A1-CE087C123F87}" vid="{59F31521-09F7-40B0-9412-70837F9E6DFA}"/>
    </a:ext>
  </a:extLst>
</a:theme>
</file>

<file path=ppt/theme/theme2.xml><?xml version="1.0" encoding="utf-8"?>
<a:theme xmlns:a="http://schemas.openxmlformats.org/drawingml/2006/main" name="Tema de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diseño horizontal y vertical</Template>
  <TotalTime>1668</TotalTime>
  <Words>3135</Words>
  <Application>Microsoft Office PowerPoint</Application>
  <PresentationFormat>Personalizado</PresentationFormat>
  <Paragraphs>833</Paragraphs>
  <Slides>70</Slides>
  <Notes>70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70</vt:i4>
      </vt:variant>
    </vt:vector>
  </HeadingPairs>
  <TitlesOfParts>
    <vt:vector size="75" baseType="lpstr">
      <vt:lpstr>Arial</vt:lpstr>
      <vt:lpstr>Century Gothic</vt:lpstr>
      <vt:lpstr>굴림</vt:lpstr>
      <vt:lpstr>Times New Roman</vt:lpstr>
      <vt:lpstr>Plantilla de diseño vertical y horizontal</vt:lpstr>
      <vt:lpstr>Financiamiento y fiscalización de precampañas y campañas</vt:lpstr>
      <vt:lpstr>Partidos Políticos</vt:lpstr>
      <vt:lpstr>Partidos Políticos</vt:lpstr>
      <vt:lpstr>Partidos Políticos</vt:lpstr>
      <vt:lpstr>Partidos Políticos</vt:lpstr>
      <vt:lpstr>Partidos Políticos</vt:lpstr>
      <vt:lpstr>Partidos Políticos</vt:lpstr>
      <vt:lpstr>Partidos Políticos</vt:lpstr>
      <vt:lpstr>Partidos Políticos</vt:lpstr>
      <vt:lpstr>Partidos Políticos</vt:lpstr>
      <vt:lpstr>Partidos Políticos</vt:lpstr>
      <vt:lpstr>Partidos Políticos</vt:lpstr>
      <vt:lpstr>Partidos Políticos</vt:lpstr>
      <vt:lpstr>Financiamiento público</vt:lpstr>
      <vt:lpstr>Financiamiento público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Financiamiento público</vt:lpstr>
      <vt:lpstr>Financiamiento público</vt:lpstr>
      <vt:lpstr>Financiamiento público</vt:lpstr>
      <vt:lpstr>Financiamiento privado</vt:lpstr>
      <vt:lpstr>Financiamiento privado</vt:lpstr>
      <vt:lpstr>Financiamiento privado</vt:lpstr>
      <vt:lpstr>Financiamiento privado</vt:lpstr>
      <vt:lpstr>Financiamiento privado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FISCALIZACIÓN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PRECAMPAÑAS</vt:lpstr>
      <vt:lpstr>CAMPAÑAS</vt:lpstr>
      <vt:lpstr>CAMPAÑAS</vt:lpstr>
      <vt:lpstr>CAMPAÑAS</vt:lpstr>
      <vt:lpstr>CAMPAÑAS</vt:lpstr>
      <vt:lpstr>CAMPAÑAS</vt:lpstr>
      <vt:lpstr>CAMPAÑAS</vt:lpstr>
      <vt:lpstr>CAMPAÑAS</vt:lpstr>
      <vt:lpstr>CAMPAÑAS</vt:lpstr>
      <vt:lpstr>CAMPAÑAS</vt:lpstr>
      <vt:lpstr>CAMPAÑAS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en Material Electoral</dc:title>
  <dc:creator>Carlos Brito H.</dc:creator>
  <cp:lastModifiedBy>Raúl Islas Matadamas</cp:lastModifiedBy>
  <cp:revision>47</cp:revision>
  <dcterms:created xsi:type="dcterms:W3CDTF">2020-10-18T17:37:20Z</dcterms:created>
  <dcterms:modified xsi:type="dcterms:W3CDTF">2020-10-22T16:51:03Z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