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3"/>
  </p:notesMasterIdLst>
  <p:handoutMasterIdLst>
    <p:handoutMasterId r:id="rId104"/>
  </p:handoutMasterIdLst>
  <p:sldIdLst>
    <p:sldId id="394" r:id="rId2"/>
    <p:sldId id="259" r:id="rId3"/>
    <p:sldId id="260" r:id="rId4"/>
    <p:sldId id="261" r:id="rId5"/>
    <p:sldId id="262" r:id="rId6"/>
    <p:sldId id="263" r:id="rId7"/>
    <p:sldId id="264" r:id="rId8"/>
    <p:sldId id="265" r:id="rId9"/>
    <p:sldId id="266" r:id="rId10"/>
    <p:sldId id="267" r:id="rId11"/>
    <p:sldId id="268" r:id="rId12"/>
    <p:sldId id="269" r:id="rId13"/>
    <p:sldId id="391"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392" r:id="rId31"/>
    <p:sldId id="313" r:id="rId32"/>
    <p:sldId id="314" r:id="rId33"/>
    <p:sldId id="315" r:id="rId34"/>
    <p:sldId id="316" r:id="rId35"/>
    <p:sldId id="317" r:id="rId36"/>
    <p:sldId id="318" r:id="rId37"/>
    <p:sldId id="319" r:id="rId38"/>
    <p:sldId id="320" r:id="rId39"/>
    <p:sldId id="321" r:id="rId40"/>
    <p:sldId id="335" r:id="rId41"/>
    <p:sldId id="336" r:id="rId42"/>
    <p:sldId id="337" r:id="rId43"/>
    <p:sldId id="334" r:id="rId44"/>
    <p:sldId id="333" r:id="rId45"/>
    <p:sldId id="332" r:id="rId46"/>
    <p:sldId id="331" r:id="rId47"/>
    <p:sldId id="330" r:id="rId48"/>
    <p:sldId id="393" r:id="rId49"/>
    <p:sldId id="395" r:id="rId50"/>
    <p:sldId id="396" r:id="rId51"/>
    <p:sldId id="397"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09" r:id="rId102"/>
  </p:sldIdLst>
  <p:sldSz cx="12188825" cy="6858000"/>
  <p:notesSz cx="6797675" cy="9926638"/>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p:cViewPr varScale="1">
        <p:scale>
          <a:sx n="91" d="100"/>
          <a:sy n="91" d="100"/>
        </p:scale>
        <p:origin x="390" y="9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79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BF3D25E8-D0C2-4B17-87C1-10728F9A0C4D}" type="datetime1">
              <a:rPr lang="es-ES" smtClean="0"/>
              <a:t>23/10/2020</a:t>
            </a:fld>
            <a:endParaRPr lang="es-ES"/>
          </a:p>
        </p:txBody>
      </p:sp>
      <p:sp>
        <p:nvSpPr>
          <p:cNvPr id="4" name="Marcador de posición de pie de pá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7C119DBA-4540-49B3-8FA9-6259387ECF9E}" type="slidenum">
              <a:rPr lang="es-ES"/>
              <a:t>‹Nº›</a:t>
            </a:fld>
            <a:endParaRPr lang="es-ES"/>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rtl="0"/>
            <a:fld id="{EF32324A-5DF8-4462-ACAA-D149314A7E45}" type="datetime1">
              <a:rPr lang="es-ES" noProof="0" smtClean="0"/>
              <a:t>23/10/2020</a:t>
            </a:fld>
            <a:endParaRPr lang="es-ES" noProof="0"/>
          </a:p>
        </p:txBody>
      </p:sp>
      <p:sp>
        <p:nvSpPr>
          <p:cNvPr id="4" name="Marcador de posición de imagen de diapositiva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E3B36274-F2B9-4C45-BBB4-0EDF4CD651A7}" type="slidenum">
              <a:rPr lang="es-ES" noProof="0"/>
              <a:t>‹Nº›</a:t>
            </a:fld>
            <a:endParaRPr lang="es-ES"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1</a:t>
            </a:fld>
            <a:endParaRPr lang="es-ES"/>
          </a:p>
        </p:txBody>
      </p:sp>
    </p:spTree>
    <p:extLst>
      <p:ext uri="{BB962C8B-B14F-4D97-AF65-F5344CB8AC3E}">
        <p14:creationId xmlns:p14="http://schemas.microsoft.com/office/powerpoint/2010/main" val="213533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10</a:t>
            </a:fld>
            <a:endParaRPr lang="es-ES"/>
          </a:p>
        </p:txBody>
      </p:sp>
    </p:spTree>
    <p:extLst>
      <p:ext uri="{BB962C8B-B14F-4D97-AF65-F5344CB8AC3E}">
        <p14:creationId xmlns:p14="http://schemas.microsoft.com/office/powerpoint/2010/main" val="376302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11</a:t>
            </a:fld>
            <a:endParaRPr lang="es-ES"/>
          </a:p>
        </p:txBody>
      </p:sp>
    </p:spTree>
    <p:extLst>
      <p:ext uri="{BB962C8B-B14F-4D97-AF65-F5344CB8AC3E}">
        <p14:creationId xmlns:p14="http://schemas.microsoft.com/office/powerpoint/2010/main" val="111983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12</a:t>
            </a:fld>
            <a:endParaRPr lang="es-ES"/>
          </a:p>
        </p:txBody>
      </p:sp>
    </p:spTree>
    <p:extLst>
      <p:ext uri="{BB962C8B-B14F-4D97-AF65-F5344CB8AC3E}">
        <p14:creationId xmlns:p14="http://schemas.microsoft.com/office/powerpoint/2010/main" val="845433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13</a:t>
            </a:fld>
            <a:endParaRPr lang="es-ES"/>
          </a:p>
        </p:txBody>
      </p:sp>
    </p:spTree>
    <p:extLst>
      <p:ext uri="{BB962C8B-B14F-4D97-AF65-F5344CB8AC3E}">
        <p14:creationId xmlns:p14="http://schemas.microsoft.com/office/powerpoint/2010/main" val="300451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14</a:t>
            </a:fld>
            <a:endParaRPr lang="es-ES"/>
          </a:p>
        </p:txBody>
      </p:sp>
    </p:spTree>
    <p:extLst>
      <p:ext uri="{BB962C8B-B14F-4D97-AF65-F5344CB8AC3E}">
        <p14:creationId xmlns:p14="http://schemas.microsoft.com/office/powerpoint/2010/main" val="381971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15</a:t>
            </a:fld>
            <a:endParaRPr lang="es-ES"/>
          </a:p>
        </p:txBody>
      </p:sp>
    </p:spTree>
    <p:extLst>
      <p:ext uri="{BB962C8B-B14F-4D97-AF65-F5344CB8AC3E}">
        <p14:creationId xmlns:p14="http://schemas.microsoft.com/office/powerpoint/2010/main" val="183153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16</a:t>
            </a:fld>
            <a:endParaRPr lang="es-ES"/>
          </a:p>
        </p:txBody>
      </p:sp>
    </p:spTree>
    <p:extLst>
      <p:ext uri="{BB962C8B-B14F-4D97-AF65-F5344CB8AC3E}">
        <p14:creationId xmlns:p14="http://schemas.microsoft.com/office/powerpoint/2010/main" val="149353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17</a:t>
            </a:fld>
            <a:endParaRPr lang="es-ES"/>
          </a:p>
        </p:txBody>
      </p:sp>
    </p:spTree>
    <p:extLst>
      <p:ext uri="{BB962C8B-B14F-4D97-AF65-F5344CB8AC3E}">
        <p14:creationId xmlns:p14="http://schemas.microsoft.com/office/powerpoint/2010/main" val="348989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18</a:t>
            </a:fld>
            <a:endParaRPr lang="es-ES"/>
          </a:p>
        </p:txBody>
      </p:sp>
    </p:spTree>
    <p:extLst>
      <p:ext uri="{BB962C8B-B14F-4D97-AF65-F5344CB8AC3E}">
        <p14:creationId xmlns:p14="http://schemas.microsoft.com/office/powerpoint/2010/main" val="99907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19</a:t>
            </a:fld>
            <a:endParaRPr lang="es-ES"/>
          </a:p>
        </p:txBody>
      </p:sp>
    </p:spTree>
    <p:extLst>
      <p:ext uri="{BB962C8B-B14F-4D97-AF65-F5344CB8AC3E}">
        <p14:creationId xmlns:p14="http://schemas.microsoft.com/office/powerpoint/2010/main" val="113583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2</a:t>
            </a:fld>
            <a:endParaRPr lang="es-ES"/>
          </a:p>
        </p:txBody>
      </p:sp>
    </p:spTree>
    <p:extLst>
      <p:ext uri="{BB962C8B-B14F-4D97-AF65-F5344CB8AC3E}">
        <p14:creationId xmlns:p14="http://schemas.microsoft.com/office/powerpoint/2010/main" val="50944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20</a:t>
            </a:fld>
            <a:endParaRPr lang="es-ES"/>
          </a:p>
        </p:txBody>
      </p:sp>
    </p:spTree>
    <p:extLst>
      <p:ext uri="{BB962C8B-B14F-4D97-AF65-F5344CB8AC3E}">
        <p14:creationId xmlns:p14="http://schemas.microsoft.com/office/powerpoint/2010/main" val="47131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21</a:t>
            </a:fld>
            <a:endParaRPr lang="es-ES"/>
          </a:p>
        </p:txBody>
      </p:sp>
    </p:spTree>
    <p:extLst>
      <p:ext uri="{BB962C8B-B14F-4D97-AF65-F5344CB8AC3E}">
        <p14:creationId xmlns:p14="http://schemas.microsoft.com/office/powerpoint/2010/main" val="3602890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22</a:t>
            </a:fld>
            <a:endParaRPr lang="es-ES"/>
          </a:p>
        </p:txBody>
      </p:sp>
    </p:spTree>
    <p:extLst>
      <p:ext uri="{BB962C8B-B14F-4D97-AF65-F5344CB8AC3E}">
        <p14:creationId xmlns:p14="http://schemas.microsoft.com/office/powerpoint/2010/main" val="1572192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23</a:t>
            </a:fld>
            <a:endParaRPr lang="es-ES"/>
          </a:p>
        </p:txBody>
      </p:sp>
    </p:spTree>
    <p:extLst>
      <p:ext uri="{BB962C8B-B14F-4D97-AF65-F5344CB8AC3E}">
        <p14:creationId xmlns:p14="http://schemas.microsoft.com/office/powerpoint/2010/main" val="1326188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24</a:t>
            </a:fld>
            <a:endParaRPr lang="es-ES"/>
          </a:p>
        </p:txBody>
      </p:sp>
    </p:spTree>
    <p:extLst>
      <p:ext uri="{BB962C8B-B14F-4D97-AF65-F5344CB8AC3E}">
        <p14:creationId xmlns:p14="http://schemas.microsoft.com/office/powerpoint/2010/main" val="283967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25</a:t>
            </a:fld>
            <a:endParaRPr lang="es-ES"/>
          </a:p>
        </p:txBody>
      </p:sp>
    </p:spTree>
    <p:extLst>
      <p:ext uri="{BB962C8B-B14F-4D97-AF65-F5344CB8AC3E}">
        <p14:creationId xmlns:p14="http://schemas.microsoft.com/office/powerpoint/2010/main" val="865133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26</a:t>
            </a:fld>
            <a:endParaRPr lang="es-ES"/>
          </a:p>
        </p:txBody>
      </p:sp>
    </p:spTree>
    <p:extLst>
      <p:ext uri="{BB962C8B-B14F-4D97-AF65-F5344CB8AC3E}">
        <p14:creationId xmlns:p14="http://schemas.microsoft.com/office/powerpoint/2010/main" val="228408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27</a:t>
            </a:fld>
            <a:endParaRPr lang="es-ES"/>
          </a:p>
        </p:txBody>
      </p:sp>
    </p:spTree>
    <p:extLst>
      <p:ext uri="{BB962C8B-B14F-4D97-AF65-F5344CB8AC3E}">
        <p14:creationId xmlns:p14="http://schemas.microsoft.com/office/powerpoint/2010/main" val="1425480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28</a:t>
            </a:fld>
            <a:endParaRPr lang="es-ES"/>
          </a:p>
        </p:txBody>
      </p:sp>
    </p:spTree>
    <p:extLst>
      <p:ext uri="{BB962C8B-B14F-4D97-AF65-F5344CB8AC3E}">
        <p14:creationId xmlns:p14="http://schemas.microsoft.com/office/powerpoint/2010/main" val="385642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29</a:t>
            </a:fld>
            <a:endParaRPr lang="es-ES"/>
          </a:p>
        </p:txBody>
      </p:sp>
    </p:spTree>
    <p:extLst>
      <p:ext uri="{BB962C8B-B14F-4D97-AF65-F5344CB8AC3E}">
        <p14:creationId xmlns:p14="http://schemas.microsoft.com/office/powerpoint/2010/main" val="308986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a:t>
            </a:fld>
            <a:endParaRPr lang="es-ES"/>
          </a:p>
        </p:txBody>
      </p:sp>
    </p:spTree>
    <p:extLst>
      <p:ext uri="{BB962C8B-B14F-4D97-AF65-F5344CB8AC3E}">
        <p14:creationId xmlns:p14="http://schemas.microsoft.com/office/powerpoint/2010/main" val="3360760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30</a:t>
            </a:fld>
            <a:endParaRPr lang="es-ES" dirty="0"/>
          </a:p>
        </p:txBody>
      </p:sp>
    </p:spTree>
    <p:extLst>
      <p:ext uri="{BB962C8B-B14F-4D97-AF65-F5344CB8AC3E}">
        <p14:creationId xmlns:p14="http://schemas.microsoft.com/office/powerpoint/2010/main" val="1498926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31</a:t>
            </a:fld>
            <a:endParaRPr lang="es-ES"/>
          </a:p>
        </p:txBody>
      </p:sp>
    </p:spTree>
    <p:extLst>
      <p:ext uri="{BB962C8B-B14F-4D97-AF65-F5344CB8AC3E}">
        <p14:creationId xmlns:p14="http://schemas.microsoft.com/office/powerpoint/2010/main" val="3879114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32</a:t>
            </a:fld>
            <a:endParaRPr lang="es-ES"/>
          </a:p>
        </p:txBody>
      </p:sp>
    </p:spTree>
    <p:extLst>
      <p:ext uri="{BB962C8B-B14F-4D97-AF65-F5344CB8AC3E}">
        <p14:creationId xmlns:p14="http://schemas.microsoft.com/office/powerpoint/2010/main" val="164736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33</a:t>
            </a:fld>
            <a:endParaRPr lang="es-ES"/>
          </a:p>
        </p:txBody>
      </p:sp>
    </p:spTree>
    <p:extLst>
      <p:ext uri="{BB962C8B-B14F-4D97-AF65-F5344CB8AC3E}">
        <p14:creationId xmlns:p14="http://schemas.microsoft.com/office/powerpoint/2010/main" val="311681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34</a:t>
            </a:fld>
            <a:endParaRPr lang="es-ES"/>
          </a:p>
        </p:txBody>
      </p:sp>
    </p:spTree>
    <p:extLst>
      <p:ext uri="{BB962C8B-B14F-4D97-AF65-F5344CB8AC3E}">
        <p14:creationId xmlns:p14="http://schemas.microsoft.com/office/powerpoint/2010/main" val="3382754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35</a:t>
            </a:fld>
            <a:endParaRPr lang="es-ES"/>
          </a:p>
        </p:txBody>
      </p:sp>
    </p:spTree>
    <p:extLst>
      <p:ext uri="{BB962C8B-B14F-4D97-AF65-F5344CB8AC3E}">
        <p14:creationId xmlns:p14="http://schemas.microsoft.com/office/powerpoint/2010/main" val="2646283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36</a:t>
            </a:fld>
            <a:endParaRPr lang="es-ES"/>
          </a:p>
        </p:txBody>
      </p:sp>
    </p:spTree>
    <p:extLst>
      <p:ext uri="{BB962C8B-B14F-4D97-AF65-F5344CB8AC3E}">
        <p14:creationId xmlns:p14="http://schemas.microsoft.com/office/powerpoint/2010/main" val="96413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37</a:t>
            </a:fld>
            <a:endParaRPr lang="es-ES"/>
          </a:p>
        </p:txBody>
      </p:sp>
    </p:spTree>
    <p:extLst>
      <p:ext uri="{BB962C8B-B14F-4D97-AF65-F5344CB8AC3E}">
        <p14:creationId xmlns:p14="http://schemas.microsoft.com/office/powerpoint/2010/main" val="151132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38</a:t>
            </a:fld>
            <a:endParaRPr lang="es-ES"/>
          </a:p>
        </p:txBody>
      </p:sp>
    </p:spTree>
    <p:extLst>
      <p:ext uri="{BB962C8B-B14F-4D97-AF65-F5344CB8AC3E}">
        <p14:creationId xmlns:p14="http://schemas.microsoft.com/office/powerpoint/2010/main" val="1148525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39</a:t>
            </a:fld>
            <a:endParaRPr lang="es-ES"/>
          </a:p>
        </p:txBody>
      </p:sp>
    </p:spTree>
    <p:extLst>
      <p:ext uri="{BB962C8B-B14F-4D97-AF65-F5344CB8AC3E}">
        <p14:creationId xmlns:p14="http://schemas.microsoft.com/office/powerpoint/2010/main" val="362435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a:t>
            </a:fld>
            <a:endParaRPr lang="es-ES"/>
          </a:p>
        </p:txBody>
      </p:sp>
    </p:spTree>
    <p:extLst>
      <p:ext uri="{BB962C8B-B14F-4D97-AF65-F5344CB8AC3E}">
        <p14:creationId xmlns:p14="http://schemas.microsoft.com/office/powerpoint/2010/main" val="4275383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40</a:t>
            </a:fld>
            <a:endParaRPr lang="es-ES"/>
          </a:p>
        </p:txBody>
      </p:sp>
    </p:spTree>
    <p:extLst>
      <p:ext uri="{BB962C8B-B14F-4D97-AF65-F5344CB8AC3E}">
        <p14:creationId xmlns:p14="http://schemas.microsoft.com/office/powerpoint/2010/main" val="834250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41</a:t>
            </a:fld>
            <a:endParaRPr lang="es-ES"/>
          </a:p>
        </p:txBody>
      </p:sp>
    </p:spTree>
    <p:extLst>
      <p:ext uri="{BB962C8B-B14F-4D97-AF65-F5344CB8AC3E}">
        <p14:creationId xmlns:p14="http://schemas.microsoft.com/office/powerpoint/2010/main" val="3174538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42</a:t>
            </a:fld>
            <a:endParaRPr lang="es-ES"/>
          </a:p>
        </p:txBody>
      </p:sp>
    </p:spTree>
    <p:extLst>
      <p:ext uri="{BB962C8B-B14F-4D97-AF65-F5344CB8AC3E}">
        <p14:creationId xmlns:p14="http://schemas.microsoft.com/office/powerpoint/2010/main" val="2040771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43</a:t>
            </a:fld>
            <a:endParaRPr lang="es-ES"/>
          </a:p>
        </p:txBody>
      </p:sp>
    </p:spTree>
    <p:extLst>
      <p:ext uri="{BB962C8B-B14F-4D97-AF65-F5344CB8AC3E}">
        <p14:creationId xmlns:p14="http://schemas.microsoft.com/office/powerpoint/2010/main" val="70618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44</a:t>
            </a:fld>
            <a:endParaRPr lang="es-ES"/>
          </a:p>
        </p:txBody>
      </p:sp>
    </p:spTree>
    <p:extLst>
      <p:ext uri="{BB962C8B-B14F-4D97-AF65-F5344CB8AC3E}">
        <p14:creationId xmlns:p14="http://schemas.microsoft.com/office/powerpoint/2010/main" val="3705769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45</a:t>
            </a:fld>
            <a:endParaRPr lang="es-ES"/>
          </a:p>
        </p:txBody>
      </p:sp>
    </p:spTree>
    <p:extLst>
      <p:ext uri="{BB962C8B-B14F-4D97-AF65-F5344CB8AC3E}">
        <p14:creationId xmlns:p14="http://schemas.microsoft.com/office/powerpoint/2010/main" val="1254886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46</a:t>
            </a:fld>
            <a:endParaRPr lang="es-ES"/>
          </a:p>
        </p:txBody>
      </p:sp>
    </p:spTree>
    <p:extLst>
      <p:ext uri="{BB962C8B-B14F-4D97-AF65-F5344CB8AC3E}">
        <p14:creationId xmlns:p14="http://schemas.microsoft.com/office/powerpoint/2010/main" val="3721472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47</a:t>
            </a:fld>
            <a:endParaRPr lang="es-ES"/>
          </a:p>
        </p:txBody>
      </p:sp>
    </p:spTree>
    <p:extLst>
      <p:ext uri="{BB962C8B-B14F-4D97-AF65-F5344CB8AC3E}">
        <p14:creationId xmlns:p14="http://schemas.microsoft.com/office/powerpoint/2010/main" val="4003604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49</a:t>
            </a:fld>
            <a:endParaRPr lang="es-ES" dirty="0"/>
          </a:p>
        </p:txBody>
      </p:sp>
    </p:spTree>
    <p:extLst>
      <p:ext uri="{BB962C8B-B14F-4D97-AF65-F5344CB8AC3E}">
        <p14:creationId xmlns:p14="http://schemas.microsoft.com/office/powerpoint/2010/main" val="1082092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50</a:t>
            </a:fld>
            <a:endParaRPr lang="es-ES" dirty="0"/>
          </a:p>
        </p:txBody>
      </p:sp>
    </p:spTree>
    <p:extLst>
      <p:ext uri="{BB962C8B-B14F-4D97-AF65-F5344CB8AC3E}">
        <p14:creationId xmlns:p14="http://schemas.microsoft.com/office/powerpoint/2010/main" val="363441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a:t>
            </a:fld>
            <a:endParaRPr lang="es-ES"/>
          </a:p>
        </p:txBody>
      </p:sp>
    </p:spTree>
    <p:extLst>
      <p:ext uri="{BB962C8B-B14F-4D97-AF65-F5344CB8AC3E}">
        <p14:creationId xmlns:p14="http://schemas.microsoft.com/office/powerpoint/2010/main" val="4240180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51</a:t>
            </a:fld>
            <a:endParaRPr lang="es-ES" dirty="0"/>
          </a:p>
        </p:txBody>
      </p:sp>
    </p:spTree>
    <p:extLst>
      <p:ext uri="{BB962C8B-B14F-4D97-AF65-F5344CB8AC3E}">
        <p14:creationId xmlns:p14="http://schemas.microsoft.com/office/powerpoint/2010/main" val="1733398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52</a:t>
            </a:fld>
            <a:endParaRPr lang="es-ES" dirty="0"/>
          </a:p>
        </p:txBody>
      </p:sp>
    </p:spTree>
    <p:extLst>
      <p:ext uri="{BB962C8B-B14F-4D97-AF65-F5344CB8AC3E}">
        <p14:creationId xmlns:p14="http://schemas.microsoft.com/office/powerpoint/2010/main" val="499899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53</a:t>
            </a:fld>
            <a:endParaRPr lang="es-ES" dirty="0"/>
          </a:p>
        </p:txBody>
      </p:sp>
    </p:spTree>
    <p:extLst>
      <p:ext uri="{BB962C8B-B14F-4D97-AF65-F5344CB8AC3E}">
        <p14:creationId xmlns:p14="http://schemas.microsoft.com/office/powerpoint/2010/main" val="804715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54</a:t>
            </a:fld>
            <a:endParaRPr lang="es-ES" dirty="0"/>
          </a:p>
        </p:txBody>
      </p:sp>
    </p:spTree>
    <p:extLst>
      <p:ext uri="{BB962C8B-B14F-4D97-AF65-F5344CB8AC3E}">
        <p14:creationId xmlns:p14="http://schemas.microsoft.com/office/powerpoint/2010/main" val="4143001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55</a:t>
            </a:fld>
            <a:endParaRPr lang="es-ES" dirty="0"/>
          </a:p>
        </p:txBody>
      </p:sp>
    </p:spTree>
    <p:extLst>
      <p:ext uri="{BB962C8B-B14F-4D97-AF65-F5344CB8AC3E}">
        <p14:creationId xmlns:p14="http://schemas.microsoft.com/office/powerpoint/2010/main" val="29113235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56</a:t>
            </a:fld>
            <a:endParaRPr lang="es-ES" dirty="0"/>
          </a:p>
        </p:txBody>
      </p:sp>
    </p:spTree>
    <p:extLst>
      <p:ext uri="{BB962C8B-B14F-4D97-AF65-F5344CB8AC3E}">
        <p14:creationId xmlns:p14="http://schemas.microsoft.com/office/powerpoint/2010/main" val="2489422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58</a:t>
            </a:fld>
            <a:endParaRPr lang="es-ES" dirty="0"/>
          </a:p>
        </p:txBody>
      </p:sp>
    </p:spTree>
    <p:extLst>
      <p:ext uri="{BB962C8B-B14F-4D97-AF65-F5344CB8AC3E}">
        <p14:creationId xmlns:p14="http://schemas.microsoft.com/office/powerpoint/2010/main" val="339290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59</a:t>
            </a:fld>
            <a:endParaRPr lang="es-ES" dirty="0"/>
          </a:p>
        </p:txBody>
      </p:sp>
    </p:spTree>
    <p:extLst>
      <p:ext uri="{BB962C8B-B14F-4D97-AF65-F5344CB8AC3E}">
        <p14:creationId xmlns:p14="http://schemas.microsoft.com/office/powerpoint/2010/main" val="34923313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60</a:t>
            </a:fld>
            <a:endParaRPr lang="es-ES" dirty="0"/>
          </a:p>
        </p:txBody>
      </p:sp>
    </p:spTree>
    <p:extLst>
      <p:ext uri="{BB962C8B-B14F-4D97-AF65-F5344CB8AC3E}">
        <p14:creationId xmlns:p14="http://schemas.microsoft.com/office/powerpoint/2010/main" val="1645865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61</a:t>
            </a:fld>
            <a:endParaRPr lang="es-ES" dirty="0"/>
          </a:p>
        </p:txBody>
      </p:sp>
    </p:spTree>
    <p:extLst>
      <p:ext uri="{BB962C8B-B14F-4D97-AF65-F5344CB8AC3E}">
        <p14:creationId xmlns:p14="http://schemas.microsoft.com/office/powerpoint/2010/main" val="98861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6</a:t>
            </a:fld>
            <a:endParaRPr lang="es-ES"/>
          </a:p>
        </p:txBody>
      </p:sp>
    </p:spTree>
    <p:extLst>
      <p:ext uri="{BB962C8B-B14F-4D97-AF65-F5344CB8AC3E}">
        <p14:creationId xmlns:p14="http://schemas.microsoft.com/office/powerpoint/2010/main" val="2603290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63</a:t>
            </a:fld>
            <a:endParaRPr lang="es-ES" dirty="0"/>
          </a:p>
        </p:txBody>
      </p:sp>
    </p:spTree>
    <p:extLst>
      <p:ext uri="{BB962C8B-B14F-4D97-AF65-F5344CB8AC3E}">
        <p14:creationId xmlns:p14="http://schemas.microsoft.com/office/powerpoint/2010/main" val="2684636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101</a:t>
            </a:fld>
            <a:endParaRPr lang="es-ES"/>
          </a:p>
        </p:txBody>
      </p:sp>
    </p:spTree>
    <p:extLst>
      <p:ext uri="{BB962C8B-B14F-4D97-AF65-F5344CB8AC3E}">
        <p14:creationId xmlns:p14="http://schemas.microsoft.com/office/powerpoint/2010/main" val="341597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7</a:t>
            </a:fld>
            <a:endParaRPr lang="es-ES"/>
          </a:p>
        </p:txBody>
      </p:sp>
    </p:spTree>
    <p:extLst>
      <p:ext uri="{BB962C8B-B14F-4D97-AF65-F5344CB8AC3E}">
        <p14:creationId xmlns:p14="http://schemas.microsoft.com/office/powerpoint/2010/main" val="26747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8</a:t>
            </a:fld>
            <a:endParaRPr lang="es-ES"/>
          </a:p>
        </p:txBody>
      </p:sp>
    </p:spTree>
    <p:extLst>
      <p:ext uri="{BB962C8B-B14F-4D97-AF65-F5344CB8AC3E}">
        <p14:creationId xmlns:p14="http://schemas.microsoft.com/office/powerpoint/2010/main" val="133012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9</a:t>
            </a:fld>
            <a:endParaRPr lang="es-ES"/>
          </a:p>
        </p:txBody>
      </p:sp>
    </p:spTree>
    <p:extLst>
      <p:ext uri="{BB962C8B-B14F-4D97-AF65-F5344CB8AC3E}">
        <p14:creationId xmlns:p14="http://schemas.microsoft.com/office/powerpoint/2010/main" val="169610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371600"/>
            <a:ext cx="9144000" cy="3505200"/>
          </a:xfrm>
        </p:spPr>
        <p:txBody>
          <a:bodyPr rtlCol="0">
            <a:noAutofit/>
          </a:bodyPr>
          <a:lstStyle>
            <a:lvl1pPr>
              <a:defRPr sz="7200"/>
            </a:lvl1pPr>
          </a:lstStyle>
          <a:p>
            <a:pPr rtl="0"/>
            <a:r>
              <a:rPr lang="es-ES" noProof="0"/>
              <a:t>Haga clic para modificar el estilo de título del patrón</a:t>
            </a:r>
          </a:p>
        </p:txBody>
      </p:sp>
      <p:sp>
        <p:nvSpPr>
          <p:cNvPr id="3" name="Subtítu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8730FF71-78BE-4A20-8030-11CF7D0356BA}" type="datetime1">
              <a:rPr lang="es-ES" noProof="0" smtClean="0"/>
              <a:t>23/10/2020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lvl5pPr>
              <a:defRPr/>
            </a:lvl5pPr>
            <a:lvl6pPr>
              <a:defRPr baseline="0"/>
            </a:lvl6pPr>
            <a:lvl7pPr>
              <a:defRPr baseline="0"/>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D4B42087-CFBB-4D53-AB1D-72DB3F802B66}" type="datetime1">
              <a:rPr lang="es-ES" noProof="0" smtClean="0"/>
              <a:t>23/10/2020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2" y="533400"/>
            <a:ext cx="1371600" cy="559276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C1049C6C-C3B1-4802-A274-97403E8FFA09}" type="datetime1">
              <a:rPr lang="es-ES" noProof="0" smtClean="0"/>
              <a:t>23/10/2020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21516447-9149-45A1-AD69-ACE6A90CB573}" type="datetime1">
              <a:rPr lang="es-ES" noProof="0" smtClean="0"/>
              <a:t>23/10/2020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9BCF57CF-D949-4FEA-9C12-0EFBF16848A6}" type="datetime1">
              <a:rPr lang="es-ES" noProof="0" smtClean="0"/>
              <a:t>23/10/2020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11"/>
          </p:nvPr>
        </p:nvSpPr>
        <p:spPr/>
        <p:txBody>
          <a:bodyPr rtlCol="0"/>
          <a:lstStyle/>
          <a:p>
            <a:pPr rtl="0"/>
            <a:r>
              <a:rPr lang="es-ES" noProof="0"/>
              <a:t>Agregar un pie de página</a:t>
            </a:r>
          </a:p>
        </p:txBody>
      </p:sp>
      <p:sp>
        <p:nvSpPr>
          <p:cNvPr id="5" name="Marcador de posición de fecha 4"/>
          <p:cNvSpPr>
            <a:spLocks noGrp="1"/>
          </p:cNvSpPr>
          <p:nvPr>
            <p:ph type="dt" sz="half" idx="10"/>
          </p:nvPr>
        </p:nvSpPr>
        <p:spPr/>
        <p:txBody>
          <a:bodyPr rtlCol="0"/>
          <a:lstStyle/>
          <a:p>
            <a:pPr rtl="0"/>
            <a:fld id="{9359AFF5-8C00-4C23-A814-8DD98827BB88}" type="datetime1">
              <a:rPr lang="es-ES" noProof="0" smtClean="0"/>
              <a:t>23/10/2020</a:t>
            </a:fld>
            <a:endParaRPr lang="es-ES" noProof="0"/>
          </a:p>
        </p:txBody>
      </p:sp>
      <p:sp>
        <p:nvSpPr>
          <p:cNvPr id="7" name="Marcador de posición de número de diapositiva 6"/>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hasCustomPrompt="1"/>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hasCustomPrompt="1"/>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pie de página 7"/>
          <p:cNvSpPr>
            <a:spLocks noGrp="1"/>
          </p:cNvSpPr>
          <p:nvPr>
            <p:ph type="ftr" sz="quarter" idx="11"/>
          </p:nvPr>
        </p:nvSpPr>
        <p:spPr/>
        <p:txBody>
          <a:bodyPr rtlCol="0"/>
          <a:lstStyle/>
          <a:p>
            <a:pPr rtl="0"/>
            <a:r>
              <a:rPr lang="es-ES" noProof="0"/>
              <a:t>Agregar un pie de página</a:t>
            </a:r>
          </a:p>
        </p:txBody>
      </p:sp>
      <p:sp>
        <p:nvSpPr>
          <p:cNvPr id="7" name="Marcador de posición de fecha 6"/>
          <p:cNvSpPr>
            <a:spLocks noGrp="1"/>
          </p:cNvSpPr>
          <p:nvPr>
            <p:ph type="dt" sz="half" idx="10"/>
          </p:nvPr>
        </p:nvSpPr>
        <p:spPr/>
        <p:txBody>
          <a:bodyPr rtlCol="0"/>
          <a:lstStyle/>
          <a:p>
            <a:pPr rtl="0"/>
            <a:fld id="{68E9EFF3-791D-4D54-9335-851233473BC9}" type="datetime1">
              <a:rPr lang="es-ES" noProof="0" smtClean="0"/>
              <a:t>23/10/2020</a:t>
            </a:fld>
            <a:endParaRPr lang="es-ES" noProof="0"/>
          </a:p>
        </p:txBody>
      </p:sp>
      <p:sp>
        <p:nvSpPr>
          <p:cNvPr id="9" name="Marcador de posición de número de diapositiva 8"/>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4" name="Marcador de posición de pie de página 3"/>
          <p:cNvSpPr>
            <a:spLocks noGrp="1"/>
          </p:cNvSpPr>
          <p:nvPr>
            <p:ph type="ftr" sz="quarter" idx="11"/>
          </p:nvPr>
        </p:nvSpPr>
        <p:spPr/>
        <p:txBody>
          <a:bodyPr rtlCol="0"/>
          <a:lstStyle/>
          <a:p>
            <a:pPr rtl="0"/>
            <a:r>
              <a:rPr lang="es-ES" noProof="0"/>
              <a:t>Agregar un pie de página</a:t>
            </a:r>
          </a:p>
        </p:txBody>
      </p:sp>
      <p:sp>
        <p:nvSpPr>
          <p:cNvPr id="3" name="Marcador de posición de fecha 2"/>
          <p:cNvSpPr>
            <a:spLocks noGrp="1"/>
          </p:cNvSpPr>
          <p:nvPr>
            <p:ph type="dt" sz="half" idx="10"/>
          </p:nvPr>
        </p:nvSpPr>
        <p:spPr/>
        <p:txBody>
          <a:bodyPr rtlCol="0"/>
          <a:lstStyle/>
          <a:p>
            <a:pPr rtl="0"/>
            <a:fld id="{DDCE2442-2243-4D48-B790-53CE4A553092}" type="datetime1">
              <a:rPr lang="es-ES" noProof="0" smtClean="0"/>
              <a:t>23/10/2020</a:t>
            </a:fld>
            <a:endParaRPr lang="es-ES" noProof="0"/>
          </a:p>
        </p:txBody>
      </p:sp>
      <p:sp>
        <p:nvSpPr>
          <p:cNvPr id="5" name="Marcador de posición de número de diapositiva 4"/>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a:t>Agregar un pie de página</a:t>
            </a:r>
          </a:p>
        </p:txBody>
      </p:sp>
      <p:sp>
        <p:nvSpPr>
          <p:cNvPr id="2" name="Marcador de posición de fecha 1"/>
          <p:cNvSpPr>
            <a:spLocks noGrp="1"/>
          </p:cNvSpPr>
          <p:nvPr>
            <p:ph type="dt" sz="half" idx="10"/>
          </p:nvPr>
        </p:nvSpPr>
        <p:spPr/>
        <p:txBody>
          <a:bodyPr rtlCol="0"/>
          <a:lstStyle/>
          <a:p>
            <a:pPr rtl="0"/>
            <a:fld id="{47C23BB6-A4AC-4A8A-B437-8FFB48CF1178}" type="datetime1">
              <a:rPr lang="es-ES" noProof="0" smtClean="0"/>
              <a:t>23/10/2020</a:t>
            </a:fld>
            <a:endParaRPr lang="es-ES" noProof="0"/>
          </a:p>
        </p:txBody>
      </p:sp>
      <p:sp>
        <p:nvSpPr>
          <p:cNvPr id="4" name="Marcador de posición de número de diapositiva 3"/>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posición de pie de página 8"/>
          <p:cNvSpPr>
            <a:spLocks noGrp="1"/>
          </p:cNvSpPr>
          <p:nvPr>
            <p:ph type="ftr" sz="quarter" idx="11"/>
          </p:nvPr>
        </p:nvSpPr>
        <p:spPr/>
        <p:txBody>
          <a:bodyPr rtlCol="0"/>
          <a:lstStyle/>
          <a:p>
            <a:pPr rtl="0"/>
            <a:r>
              <a:rPr lang="es-ES" noProof="0"/>
              <a:t>Agregar un pie de página</a:t>
            </a:r>
          </a:p>
        </p:txBody>
      </p:sp>
      <p:sp>
        <p:nvSpPr>
          <p:cNvPr id="8" name="Marcador de posición de fecha 7"/>
          <p:cNvSpPr>
            <a:spLocks noGrp="1"/>
          </p:cNvSpPr>
          <p:nvPr>
            <p:ph type="dt" sz="half" idx="10"/>
          </p:nvPr>
        </p:nvSpPr>
        <p:spPr/>
        <p:txBody>
          <a:bodyPr rtlCol="0"/>
          <a:lstStyle/>
          <a:p>
            <a:pPr rtl="0"/>
            <a:fld id="{55A9B4B7-0EFF-4BBB-84FC-50018EBA0936}" type="datetime1">
              <a:rPr lang="es-ES" noProof="0" smtClean="0"/>
              <a:t>23/10/2020</a:t>
            </a:fld>
            <a:endParaRPr lang="es-ES" noProof="0"/>
          </a:p>
        </p:txBody>
      </p:sp>
      <p:sp>
        <p:nvSpPr>
          <p:cNvPr id="10" name="Marcador de posición de número de diapositiva 9"/>
          <p:cNvSpPr>
            <a:spLocks noGrp="1"/>
          </p:cNvSpPr>
          <p:nvPr>
            <p:ph type="sldNum" sz="quarter" idx="12"/>
          </p:nvPr>
        </p:nvSpPr>
        <p:spPr/>
        <p:txBody>
          <a:bodyPr rtlCol="0"/>
          <a:lstStyle/>
          <a:p>
            <a:pPr rtl="0"/>
            <a:fld id="{E5137D0E-4A4F-4307-8994-C1891D747D59}" type="slidenum">
              <a:rPr lang="es-ES" noProof="0" smtClean="0"/>
              <a:pPr rtl="0"/>
              <a:t>‹Nº›</a:t>
            </a:fld>
            <a:endParaRPr lang="es-ES" noProof="0"/>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 noProof="0"/>
              <a:t>Haga clic para modificar el estilo de título del patrón</a:t>
            </a:r>
          </a:p>
        </p:txBody>
      </p:sp>
      <p:sp>
        <p:nvSpPr>
          <p:cNvPr id="5" name="Rectángulo 4"/>
          <p:cNvSpPr/>
          <p:nvPr/>
        </p:nvSpPr>
        <p:spPr>
          <a:xfrm>
            <a:off x="50276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086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upo 31"/>
          <p:cNvGrpSpPr/>
          <p:nvPr/>
        </p:nvGrpSpPr>
        <p:grpSpPr>
          <a:xfrm>
            <a:off x="-1" y="0"/>
            <a:ext cx="12188825" cy="6858000"/>
            <a:chOff x="-1" y="0"/>
            <a:chExt cx="12188825" cy="6858000"/>
          </a:xfrm>
        </p:grpSpPr>
        <p:sp>
          <p:nvSpPr>
            <p:cNvPr id="8" name="Rectángulo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9" name="Rectángulo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0" name="Rectángulo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1" name="Rectángulo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2" name="Rectángulo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3" name="Rectángulo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4" name="Rectángulo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5" name="Rectángulo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6" name="Rectángulo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7" name="Rectángulo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8" name="Rectángulo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9" name="Línea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0" name="Línea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1" name="Línea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2" name="Línea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3" name="Línea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4" name="Línea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5" name="Línea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6" name="Línea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7" name="Línea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30" name="Línea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31" name="Línea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grpSp>
      <p:sp>
        <p:nvSpPr>
          <p:cNvPr id="2" name="Marcador de títu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r>
              <a:rPr lang="es-ES" noProof="0"/>
              <a:t>Agregar un pie de página</a:t>
            </a:r>
          </a:p>
        </p:txBody>
      </p:sp>
      <p:sp>
        <p:nvSpPr>
          <p:cNvPr id="4" name="Marcador de posición de fecha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18C357D3-0E61-4CDE-98E7-CC997AEDD800}" type="datetime1">
              <a:rPr lang="es-ES" noProof="0" smtClean="0"/>
              <a:t>23/10/2020</a:t>
            </a:fld>
            <a:endParaRPr lang="es-ES" noProof="0"/>
          </a:p>
        </p:txBody>
      </p:sp>
      <p:sp>
        <p:nvSpPr>
          <p:cNvPr id="6" name="Marcador de posición de número de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s-ES" noProof="0" smtClean="0"/>
              <a:pPr rtl="0"/>
              <a:t>‹Nº›</a:t>
            </a:fld>
            <a:endParaRPr lang="es-ES" noProof="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http://www.dof.gob.mx/2020/INE/CGext202009_04_ap_10.pdf"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
        <p:nvSpPr>
          <p:cNvPr id="11" name="1 Título"/>
          <p:cNvSpPr txBox="1">
            <a:spLocks/>
          </p:cNvSpPr>
          <p:nvPr/>
        </p:nvSpPr>
        <p:spPr>
          <a:xfrm>
            <a:off x="765820" y="1772816"/>
            <a:ext cx="10505589" cy="252494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accent4">
                    <a:lumMod val="50000"/>
                  </a:schemeClr>
                </a:solidFill>
                <a:latin typeface="Gothic720 BT" panose="020C0603020203020204" pitchFamily="34" charset="0"/>
              </a:rPr>
              <a:t>Apartado 1. La Función de Oficialía </a:t>
            </a:r>
            <a:br>
              <a:rPr lang="es-MX" dirty="0" smtClean="0">
                <a:solidFill>
                  <a:schemeClr val="accent4">
                    <a:lumMod val="50000"/>
                  </a:schemeClr>
                </a:solidFill>
                <a:latin typeface="Gothic720 BT" panose="020C0603020203020204" pitchFamily="34" charset="0"/>
              </a:rPr>
            </a:br>
            <a:r>
              <a:rPr lang="es-MX" dirty="0" smtClean="0">
                <a:solidFill>
                  <a:schemeClr val="accent4">
                    <a:lumMod val="50000"/>
                  </a:schemeClr>
                </a:solidFill>
                <a:latin typeface="Gothic720 BT" panose="020C0603020203020204" pitchFamily="34" charset="0"/>
              </a:rPr>
              <a:t>Electoral</a:t>
            </a:r>
          </a:p>
          <a:p>
            <a:endParaRPr lang="es-MX" dirty="0">
              <a:solidFill>
                <a:schemeClr val="accent4">
                  <a:lumMod val="50000"/>
                </a:schemeClr>
              </a:solidFill>
              <a:latin typeface="Gothic720 BT" panose="020C0603020203020204" pitchFamily="34" charset="0"/>
            </a:endParaRPr>
          </a:p>
          <a:p>
            <a:r>
              <a:rPr lang="es-MX" dirty="0" smtClean="0">
                <a:solidFill>
                  <a:schemeClr val="accent4">
                    <a:lumMod val="50000"/>
                  </a:schemeClr>
                </a:solidFill>
                <a:latin typeface="Gothic720 BT" panose="020C0603020203020204" pitchFamily="34" charset="0"/>
              </a:rPr>
              <a:t>Apartado 2. Violencia Política en razón de género.</a:t>
            </a:r>
          </a:p>
          <a:p>
            <a:endParaRPr lang="es-MX" dirty="0">
              <a:solidFill>
                <a:schemeClr val="accent4">
                  <a:lumMod val="50000"/>
                </a:schemeClr>
              </a:solidFill>
              <a:latin typeface="Gothic720 BT" panose="020C0603020203020204" pitchFamily="34" charset="0"/>
            </a:endParaRPr>
          </a:p>
          <a:p>
            <a:r>
              <a:rPr lang="es-MX" dirty="0" smtClean="0">
                <a:solidFill>
                  <a:schemeClr val="accent4">
                    <a:lumMod val="50000"/>
                  </a:schemeClr>
                </a:solidFill>
                <a:latin typeface="Gothic720 BT" panose="020C0603020203020204" pitchFamily="34" charset="0"/>
              </a:rPr>
              <a:t>Apartado 3. Regímenes sancionadores.</a:t>
            </a:r>
            <a:endParaRPr lang="es-MX" dirty="0">
              <a:solidFill>
                <a:schemeClr val="accent4">
                  <a:lumMod val="50000"/>
                </a:schemeClr>
              </a:solidFill>
              <a:latin typeface="Gothic720 BT" panose="020C0603020203020204" pitchFamily="34" charset="0"/>
            </a:endParaRPr>
          </a:p>
        </p:txBody>
      </p:sp>
      <p:sp>
        <p:nvSpPr>
          <p:cNvPr id="6" name="2 Subtítulo"/>
          <p:cNvSpPr txBox="1">
            <a:spLocks/>
          </p:cNvSpPr>
          <p:nvPr/>
        </p:nvSpPr>
        <p:spPr>
          <a:xfrm>
            <a:off x="3169938" y="4988768"/>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2000" b="1" dirty="0" smtClean="0">
                <a:solidFill>
                  <a:schemeClr val="accent4">
                    <a:lumMod val="50000"/>
                  </a:schemeClr>
                </a:solidFill>
                <a:latin typeface="Gothic720 BT" panose="020C0603020203020204" pitchFamily="34" charset="0"/>
              </a:rPr>
              <a:t>Lic. Carlos Abraham Rojas Granados.</a:t>
            </a:r>
          </a:p>
          <a:p>
            <a:endParaRPr lang="es-ES" sz="2000" dirty="0" smtClean="0">
              <a:solidFill>
                <a:schemeClr val="accent4">
                  <a:lumMod val="50000"/>
                </a:schemeClr>
              </a:solidFill>
              <a:latin typeface="Gothic720 BT" panose="020C0603020203020204" pitchFamily="34" charset="0"/>
            </a:endParaRPr>
          </a:p>
          <a:p>
            <a:r>
              <a:rPr lang="es-ES" sz="2000" dirty="0" smtClean="0">
                <a:solidFill>
                  <a:schemeClr val="tx1"/>
                </a:solidFill>
                <a:latin typeface="Gothic720 BT" panose="020C0603020203020204" pitchFamily="34" charset="0"/>
              </a:rPr>
              <a:t>Coordinador de la Oficialía Electoral</a:t>
            </a:r>
          </a:p>
          <a:p>
            <a:r>
              <a:rPr lang="es-ES" sz="2000" dirty="0" smtClean="0">
                <a:solidFill>
                  <a:schemeClr val="tx1"/>
                </a:solidFill>
                <a:latin typeface="Gothic720 BT" panose="020C0603020203020204" pitchFamily="34" charset="0"/>
              </a:rPr>
              <a:t>del Instituto Electoral del Estado de Querétaro </a:t>
            </a:r>
            <a:endParaRPr lang="es-ES" sz="2000" dirty="0">
              <a:solidFill>
                <a:schemeClr val="tx1"/>
              </a:solidFill>
              <a:latin typeface="Gothic720 BT" panose="020C0603020203020204" pitchFamily="34" charset="0"/>
            </a:endParaRPr>
          </a:p>
        </p:txBody>
      </p:sp>
    </p:spTree>
    <p:extLst>
      <p:ext uri="{BB962C8B-B14F-4D97-AF65-F5344CB8AC3E}">
        <p14:creationId xmlns:p14="http://schemas.microsoft.com/office/powerpoint/2010/main" val="226977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205980" y="69269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400" dirty="0" smtClean="0">
                <a:solidFill>
                  <a:schemeClr val="accent4">
                    <a:lumMod val="50000"/>
                  </a:schemeClr>
                </a:solidFill>
                <a:latin typeface="Gothic720 BT" panose="020C0603020203020204" pitchFamily="34" charset="0"/>
              </a:rPr>
              <a:t>Objeto de la fe pública</a:t>
            </a:r>
            <a:endParaRPr lang="es-MX" sz="34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765820" y="1484784"/>
            <a:ext cx="10657184" cy="50405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chemeClr val="accent1">
                  <a:lumMod val="60000"/>
                  <a:lumOff val="40000"/>
                </a:schemeClr>
              </a:buClr>
              <a:buFont typeface="Arial" panose="020B0604020202020204" pitchFamily="34" charset="0"/>
              <a:buNone/>
              <a:defRPr/>
            </a:pPr>
            <a:r>
              <a:rPr lang="es-MX" sz="1800" b="1" dirty="0" smtClean="0">
                <a:latin typeface="Gothic720 BT" panose="020C0603020203020204" pitchFamily="34" charset="0"/>
              </a:rPr>
              <a:t>Artículo 3 del ROEIEEQ.</a:t>
            </a:r>
            <a:r>
              <a:rPr lang="es-MX" sz="1800" dirty="0" smtClean="0">
                <a:latin typeface="Gothic720 BT" panose="020C0603020203020204" pitchFamily="34" charset="0"/>
              </a:rPr>
              <a:t> </a:t>
            </a:r>
          </a:p>
          <a:p>
            <a:pPr algn="just">
              <a:buClr>
                <a:schemeClr val="accent1">
                  <a:lumMod val="60000"/>
                  <a:lumOff val="40000"/>
                </a:schemeClr>
              </a:buClr>
              <a:defRPr/>
            </a:pPr>
            <a:endParaRPr lang="es-MX" sz="1200" dirty="0" smtClean="0">
              <a:latin typeface="Gothic720 BT" panose="020C0603020203020204" pitchFamily="34" charset="0"/>
            </a:endParaRPr>
          </a:p>
          <a:p>
            <a:pPr marL="0" indent="0" algn="just">
              <a:buClr>
                <a:schemeClr val="accent1">
                  <a:lumMod val="60000"/>
                  <a:lumOff val="40000"/>
                </a:schemeClr>
              </a:buClr>
              <a:buNone/>
              <a:defRPr/>
            </a:pPr>
            <a:r>
              <a:rPr lang="es-MX" sz="1800" dirty="0" smtClean="0">
                <a:latin typeface="Gothic720 BT" panose="020C0603020203020204" pitchFamily="34" charset="0"/>
              </a:rPr>
              <a:t>    * La Oficialía tiene por objeto dar fe pública para: </a:t>
            </a:r>
          </a:p>
          <a:p>
            <a:pPr algn="just">
              <a:buClr>
                <a:schemeClr val="accent1">
                  <a:lumMod val="60000"/>
                  <a:lumOff val="40000"/>
                </a:schemeClr>
              </a:buClr>
              <a:defRPr/>
            </a:pPr>
            <a:endParaRPr lang="es-MX" sz="1800" dirty="0" smtClean="0">
              <a:latin typeface="Gothic720 BT" panose="020C0603020203020204" pitchFamily="34" charset="0"/>
            </a:endParaRPr>
          </a:p>
          <a:p>
            <a:pPr marL="457200" lvl="1" indent="0" algn="just">
              <a:buNone/>
            </a:pPr>
            <a:r>
              <a:rPr lang="es-MX" sz="1800" dirty="0" smtClean="0">
                <a:latin typeface="Gothic720 BT" panose="020C0603020203020204" pitchFamily="34" charset="0"/>
              </a:rPr>
              <a:t>Constatar dentro y fuera del proceso electoral, actos o hechos que pudieran afectar la equidad en la contienda electoral. </a:t>
            </a:r>
          </a:p>
          <a:p>
            <a:pPr algn="just">
              <a:defRPr/>
            </a:pPr>
            <a:endParaRPr lang="es-MX" sz="1800" dirty="0" smtClean="0">
              <a:latin typeface="Gothic720 BT" panose="020C0603020203020204" pitchFamily="34" charset="0"/>
            </a:endParaRPr>
          </a:p>
          <a:p>
            <a:pPr marL="457200" lvl="1" indent="0" algn="just">
              <a:buNone/>
            </a:pPr>
            <a:r>
              <a:rPr lang="es-MX" sz="1800" dirty="0" smtClean="0">
                <a:latin typeface="Gothic720 BT" panose="020C0603020203020204" pitchFamily="34" charset="0"/>
              </a:rPr>
              <a:t>Evitar a través de la certificación, que se pierdan o alteren los indicios o elementos relacionados con actos o hechos que constituyan presuntas infracciones a la legislación electoral.</a:t>
            </a:r>
          </a:p>
          <a:p>
            <a:pPr marL="0" indent="0" algn="just">
              <a:buFont typeface="Arial" panose="020B0604020202020204" pitchFamily="34" charset="0"/>
              <a:buNone/>
              <a:defRPr/>
            </a:pPr>
            <a:r>
              <a:rPr lang="es-MX" sz="1800" b="1" dirty="0" smtClean="0">
                <a:latin typeface="Gothic720 BT" panose="020C0603020203020204" pitchFamily="34" charset="0"/>
              </a:rPr>
              <a:t> </a:t>
            </a:r>
            <a:endParaRPr lang="es-MX" sz="1800" dirty="0" smtClean="0">
              <a:latin typeface="Gothic720 BT" panose="020C0603020203020204" pitchFamily="34" charset="0"/>
            </a:endParaRPr>
          </a:p>
          <a:p>
            <a:pPr marL="457200" lvl="1" indent="0" algn="just">
              <a:buNone/>
            </a:pPr>
            <a:r>
              <a:rPr lang="es-MX" sz="1800" dirty="0" smtClean="0">
                <a:latin typeface="Gothic720 BT" panose="020C0603020203020204" pitchFamily="34" charset="0"/>
              </a:rPr>
              <a:t>Recabar, en su caso, elementos probatorios dentro de los procedimientos sancionadores tramitados y sustanciados por la Dirección.</a:t>
            </a:r>
          </a:p>
          <a:p>
            <a:pPr marL="0" indent="0" algn="just">
              <a:buFont typeface="Arial" panose="020B0604020202020204" pitchFamily="34" charset="0"/>
              <a:buNone/>
              <a:defRPr/>
            </a:pPr>
            <a:r>
              <a:rPr lang="es-MX" sz="1800" b="1" dirty="0" smtClean="0">
                <a:latin typeface="Gothic720 BT" panose="020C0603020203020204" pitchFamily="34" charset="0"/>
              </a:rPr>
              <a:t> </a:t>
            </a:r>
            <a:endParaRPr lang="es-MX" sz="1800" dirty="0" smtClean="0">
              <a:latin typeface="Gothic720 BT" panose="020C0603020203020204" pitchFamily="34" charset="0"/>
            </a:endParaRPr>
          </a:p>
          <a:p>
            <a:pPr marL="457200" lvl="1" indent="0" algn="just">
              <a:buNone/>
              <a:defRPr/>
            </a:pPr>
            <a:r>
              <a:rPr lang="es-MX" sz="1800" dirty="0" smtClean="0">
                <a:latin typeface="Gothic720 BT" panose="020C0603020203020204" pitchFamily="34" charset="0"/>
              </a:rPr>
              <a:t>Certificar cualquier otro acto, hecho o documento relacionado con las atribuciones propias de la Oficialía Electoral, de acuerdo con lo establecido en este Reglamento.</a:t>
            </a:r>
            <a:endParaRPr lang="es-MX" sz="1800" dirty="0">
              <a:latin typeface="Gothic720 BT" panose="020C0603020203020204" pitchFamily="34" charset="0"/>
            </a:endParaRPr>
          </a:p>
        </p:txBody>
      </p:sp>
    </p:spTree>
    <p:extLst>
      <p:ext uri="{BB962C8B-B14F-4D97-AF65-F5344CB8AC3E}">
        <p14:creationId xmlns:p14="http://schemas.microsoft.com/office/powerpoint/2010/main" val="726083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74" t="14952" r="34184" b="4385"/>
          <a:stretch/>
        </p:blipFill>
        <p:spPr bwMode="auto">
          <a:xfrm>
            <a:off x="8182644" y="1556792"/>
            <a:ext cx="3456384" cy="478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981844" y="701824"/>
            <a:ext cx="4464496" cy="2079104"/>
          </a:xfrm>
        </p:spPr>
        <p:txBody>
          <a:bodyPr>
            <a:normAutofit fontScale="90000"/>
          </a:bodyPr>
          <a:lstStyle/>
          <a:p>
            <a:pPr algn="ctr"/>
            <a:r>
              <a:rPr lang="es-MX" b="1" dirty="0" smtClean="0"/>
              <a:t>Lineamientos para la resolución de Procedimientos Especiales Sancionadores</a:t>
            </a:r>
            <a:endParaRPr lang="es-MX" b="1" dirty="0"/>
          </a:p>
        </p:txBody>
      </p:sp>
      <p:sp>
        <p:nvSpPr>
          <p:cNvPr id="3" name="2 Marcador de contenido"/>
          <p:cNvSpPr>
            <a:spLocks noGrp="1"/>
          </p:cNvSpPr>
          <p:nvPr>
            <p:ph sz="half" idx="1"/>
          </p:nvPr>
        </p:nvSpPr>
        <p:spPr>
          <a:xfrm>
            <a:off x="549796" y="3068960"/>
            <a:ext cx="4896544" cy="2592288"/>
          </a:xfrm>
        </p:spPr>
        <p:txBody>
          <a:bodyPr>
            <a:normAutofit lnSpcReduction="10000"/>
          </a:bodyPr>
          <a:lstStyle/>
          <a:p>
            <a:pPr algn="just"/>
            <a:r>
              <a:rPr lang="es-MX" dirty="0" smtClean="0"/>
              <a:t>Mediante sesión del veintidós  de octubre de dos mil veinte, el Tribunal Electoral del Estado de Querétaro, aprobó los Lineamientos para la resolución de Procedimientos Especiales Sancionadores, los cuales fueron notificados al IEEQ, el veintitrés de octubre de este año a través de oficio TEEQ-SGA-AC-505/2020.</a:t>
            </a:r>
            <a:endParaRPr lang="es-MX"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94" r="8827" b="5523"/>
          <a:stretch/>
        </p:blipFill>
        <p:spPr bwMode="auto">
          <a:xfrm>
            <a:off x="5446340" y="568002"/>
            <a:ext cx="2850480" cy="577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2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17948" y="20699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accent4">
                    <a:lumMod val="50000"/>
                  </a:schemeClr>
                </a:solidFill>
              </a:rPr>
              <a:t>Gracias por su participación</a:t>
            </a:r>
            <a:endParaRPr lang="es-MX" dirty="0">
              <a:solidFill>
                <a:schemeClr val="accent4">
                  <a:lumMod val="50000"/>
                </a:schemeClr>
              </a:solidFill>
            </a:endParaRPr>
          </a:p>
        </p:txBody>
      </p:sp>
      <p:sp>
        <p:nvSpPr>
          <p:cNvPr id="3" name="2 Subtítulo"/>
          <p:cNvSpPr txBox="1">
            <a:spLocks/>
          </p:cNvSpPr>
          <p:nvPr/>
        </p:nvSpPr>
        <p:spPr>
          <a:xfrm>
            <a:off x="3430116" y="3861048"/>
            <a:ext cx="5976664" cy="1944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2000" b="1" dirty="0" smtClean="0">
                <a:solidFill>
                  <a:schemeClr val="accent4">
                    <a:lumMod val="50000"/>
                  </a:schemeClr>
                </a:solidFill>
                <a:latin typeface="Gothic720 BT" panose="020C0603020203020204" pitchFamily="34" charset="0"/>
              </a:rPr>
              <a:t>Lic. Carlos Abraham Rojas Granados.</a:t>
            </a:r>
          </a:p>
          <a:p>
            <a:endParaRPr lang="es-ES" sz="2000" dirty="0" smtClean="0">
              <a:solidFill>
                <a:schemeClr val="tx1"/>
              </a:solidFill>
              <a:latin typeface="Gothic720 BT" panose="020C0603020203020204" pitchFamily="34" charset="0"/>
            </a:endParaRPr>
          </a:p>
          <a:p>
            <a:r>
              <a:rPr lang="es-ES" sz="2000" dirty="0" smtClean="0">
                <a:solidFill>
                  <a:schemeClr val="tx1"/>
                </a:solidFill>
                <a:latin typeface="Gothic720 BT" panose="020C0603020203020204" pitchFamily="34" charset="0"/>
              </a:rPr>
              <a:t>Coordinador de la Oficialía Electoral del </a:t>
            </a:r>
          </a:p>
          <a:p>
            <a:r>
              <a:rPr lang="es-ES" sz="2000" dirty="0" smtClean="0">
                <a:solidFill>
                  <a:schemeClr val="tx1"/>
                </a:solidFill>
                <a:latin typeface="Gothic720 BT" panose="020C0603020203020204" pitchFamily="34" charset="0"/>
              </a:rPr>
              <a:t>Instituto Electoral del Estado de Querétaro</a:t>
            </a:r>
            <a:endParaRPr lang="es-ES" sz="2000" dirty="0">
              <a:solidFill>
                <a:schemeClr val="tx1"/>
              </a:solidFill>
              <a:latin typeface="Gothic720 BT" panose="020C0603020203020204" pitchFamily="34" charset="0"/>
            </a:endParaRPr>
          </a:p>
        </p:txBody>
      </p:sp>
    </p:spTree>
    <p:extLst>
      <p:ext uri="{BB962C8B-B14F-4D97-AF65-F5344CB8AC3E}">
        <p14:creationId xmlns:p14="http://schemas.microsoft.com/office/powerpoint/2010/main" val="165132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205980" y="76470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400" dirty="0" smtClean="0">
                <a:solidFill>
                  <a:schemeClr val="accent4">
                    <a:lumMod val="50000"/>
                  </a:schemeClr>
                </a:solidFill>
                <a:latin typeface="Gothic720 BT" panose="020C0603020203020204" pitchFamily="34" charset="0"/>
              </a:rPr>
              <a:t>Fe pública en el ámbito electoral</a:t>
            </a:r>
            <a:endParaRPr lang="es-MX" sz="34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837828" y="1628800"/>
            <a:ext cx="10657184" cy="44644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chemeClr val="accent1">
                  <a:lumMod val="60000"/>
                  <a:lumOff val="40000"/>
                </a:schemeClr>
              </a:buClr>
              <a:defRPr/>
            </a:pPr>
            <a:r>
              <a:rPr lang="es-419" sz="2400" dirty="0" smtClean="0">
                <a:latin typeface="Gothic720 BT" panose="020C0603020203020204" pitchFamily="34" charset="0"/>
              </a:rPr>
              <a:t>La discusión del tema de la Oficialía Electoral, surge como producto de una serie de quejas presentadas por los Partidos Acción Nacional y de la Revolución Democrática, así como de discusiones en el Senado de la República.</a:t>
            </a:r>
          </a:p>
          <a:p>
            <a:pPr algn="just">
              <a:buClr>
                <a:schemeClr val="accent1">
                  <a:lumMod val="60000"/>
                  <a:lumOff val="40000"/>
                </a:schemeClr>
              </a:buClr>
              <a:defRPr/>
            </a:pPr>
            <a:endParaRPr lang="es-419" sz="1400" dirty="0" smtClean="0">
              <a:latin typeface="Gothic720 BT" panose="020C0603020203020204" pitchFamily="34" charset="0"/>
            </a:endParaRPr>
          </a:p>
          <a:p>
            <a:pPr algn="just">
              <a:buClr>
                <a:schemeClr val="accent1">
                  <a:lumMod val="60000"/>
                  <a:lumOff val="40000"/>
                </a:schemeClr>
              </a:buClr>
              <a:defRPr/>
            </a:pPr>
            <a:r>
              <a:rPr lang="es-419" sz="2400" dirty="0" smtClean="0">
                <a:latin typeface="Gothic720 BT" panose="020C0603020203020204" pitchFamily="34" charset="0"/>
              </a:rPr>
              <a:t>En ese sentido, los senadores plantearon que se tenían ciertos problemas con relación a las autoridades ministeriales, jueces, secretarías de los órganos jurisdiccionales y el notariado público con relación a la fe pública. </a:t>
            </a:r>
          </a:p>
          <a:p>
            <a:pPr algn="just">
              <a:buClr>
                <a:schemeClr val="accent1">
                  <a:lumMod val="60000"/>
                  <a:lumOff val="40000"/>
                </a:schemeClr>
              </a:buClr>
              <a:defRPr/>
            </a:pPr>
            <a:endParaRPr lang="es-419" sz="1400" dirty="0" smtClean="0">
              <a:latin typeface="Gothic720 BT" panose="020C0603020203020204" pitchFamily="34" charset="0"/>
            </a:endParaRPr>
          </a:p>
          <a:p>
            <a:pPr algn="just">
              <a:buClr>
                <a:schemeClr val="accent1">
                  <a:lumMod val="60000"/>
                  <a:lumOff val="40000"/>
                </a:schemeClr>
              </a:buClr>
              <a:defRPr/>
            </a:pPr>
            <a:r>
              <a:rPr lang="es-419" sz="2400" dirty="0" smtClean="0">
                <a:latin typeface="Gothic720 BT" panose="020C0603020203020204" pitchFamily="34" charset="0"/>
              </a:rPr>
              <a:t>Tales como la presentación de problemas relativos a dar fe de hechos suscitados y la posible violación a la legislación, normatividad o principios en materia electoral. </a:t>
            </a:r>
            <a:endParaRPr lang="es-419" sz="2400" dirty="0">
              <a:latin typeface="Gothic720 BT" panose="020C0603020203020204" pitchFamily="34" charset="0"/>
            </a:endParaRPr>
          </a:p>
        </p:txBody>
      </p:sp>
    </p:spTree>
    <p:extLst>
      <p:ext uri="{BB962C8B-B14F-4D97-AF65-F5344CB8AC3E}">
        <p14:creationId xmlns:p14="http://schemas.microsoft.com/office/powerpoint/2010/main" val="63166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061964" y="26064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400" dirty="0" smtClean="0">
                <a:solidFill>
                  <a:schemeClr val="accent4">
                    <a:lumMod val="50000"/>
                  </a:schemeClr>
                </a:solidFill>
                <a:latin typeface="Gothic720 BT" panose="020C0603020203020204" pitchFamily="34" charset="0"/>
              </a:rPr>
              <a:t>¿Qué sucedía?</a:t>
            </a:r>
            <a:endParaRPr lang="es-MX" sz="34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765820" y="1052736"/>
            <a:ext cx="10729192" cy="583264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419" dirty="0" smtClean="0">
                <a:latin typeface="Gothic720 BT" panose="020C0603020203020204" pitchFamily="34" charset="0"/>
              </a:rPr>
              <a:t>Los partidos políticos o ciudadanía acudían al notariado público para solicitar dar fe de determinados actos o hechos:</a:t>
            </a:r>
          </a:p>
          <a:p>
            <a:pPr marL="0" indent="0" algn="just">
              <a:buNone/>
            </a:pPr>
            <a:endParaRPr lang="es-419" dirty="0">
              <a:latin typeface="Gothic720 BT" panose="020C0603020203020204" pitchFamily="34" charset="0"/>
            </a:endParaRPr>
          </a:p>
          <a:p>
            <a:pPr marL="0" indent="0" algn="just">
              <a:buNone/>
            </a:pPr>
            <a:r>
              <a:rPr lang="es-419" b="1" dirty="0" smtClean="0">
                <a:latin typeface="Gothic720 BT" panose="020C0603020203020204" pitchFamily="34" charset="0"/>
              </a:rPr>
              <a:t>1. </a:t>
            </a:r>
            <a:r>
              <a:rPr lang="es-419" dirty="0" smtClean="0">
                <a:latin typeface="Gothic720 BT" panose="020C0603020203020204" pitchFamily="34" charset="0"/>
              </a:rPr>
              <a:t>La respuesta del notariado público era no querer participar por no comprometerse desde la perspectiva política en el ámbito de lo local. </a:t>
            </a:r>
          </a:p>
          <a:p>
            <a:pPr marL="0" indent="0" algn="just">
              <a:buNone/>
            </a:pPr>
            <a:endParaRPr lang="es-419" dirty="0">
              <a:latin typeface="Gothic720 BT" panose="020C0603020203020204" pitchFamily="34" charset="0"/>
            </a:endParaRPr>
          </a:p>
          <a:p>
            <a:pPr marL="0" indent="0" algn="just">
              <a:buNone/>
            </a:pPr>
            <a:r>
              <a:rPr lang="es-419" b="1" dirty="0" smtClean="0">
                <a:latin typeface="Gothic720 BT" panose="020C0603020203020204" pitchFamily="34" charset="0"/>
              </a:rPr>
              <a:t>2. </a:t>
            </a:r>
            <a:r>
              <a:rPr lang="es-419" dirty="0" smtClean="0">
                <a:latin typeface="Gothic720 BT" panose="020C0603020203020204" pitchFamily="34" charset="0"/>
              </a:rPr>
              <a:t>Existía un tema de interpretación, puesto que los colegios del notariado planteaban que cuando la norma establecía que se tenía que dar fe pública el día de las elecciones, solo sería durante de la jornada electoral; por tanto, NO durante las veinticuatro horas del día de la elección, sino solamente en los ámbitos específicos del inicio de la instalación de las casillas y su cierre, así como la conclusión y remisión de los paquetes a los Consejos Distritales a nivel federal y a los Consejos Distritales y Municipales a nivel Estatal, debido a que eso era lo dispuesto por la normatividad vigente en dos mil catorce. </a:t>
            </a:r>
          </a:p>
          <a:p>
            <a:pPr marL="0" indent="0" algn="just">
              <a:buNone/>
            </a:pPr>
            <a:endParaRPr lang="es-419" dirty="0">
              <a:latin typeface="Gothic720 BT" panose="020C0603020203020204" pitchFamily="34" charset="0"/>
            </a:endParaRPr>
          </a:p>
          <a:p>
            <a:pPr marL="0" indent="0" algn="just">
              <a:buNone/>
            </a:pPr>
            <a:r>
              <a:rPr lang="es-419" dirty="0">
                <a:latin typeface="Gothic720 BT" panose="020C0603020203020204" pitchFamily="34" charset="0"/>
              </a:rPr>
              <a:t>Fue la propia interpretación y la negativa de algunos notarios públicos lo que llevó a esta discusión en el ámbito de la cámara de senadores, así como del congreso de la unión, por lo que la reforma para la incorporación de esta figura tiene que ver con una  implementación de fe pública.</a:t>
            </a:r>
            <a:endParaRPr lang="es-MX" dirty="0">
              <a:latin typeface="Gothic720 BT" panose="020C0603020203020204" pitchFamily="34" charset="0"/>
            </a:endParaRPr>
          </a:p>
          <a:p>
            <a:pPr marL="0" indent="0" algn="just">
              <a:buNone/>
            </a:pPr>
            <a:endParaRPr lang="es-MX" dirty="0" smtClean="0">
              <a:latin typeface="Gothic720 BT" panose="020C0603020203020204" pitchFamily="34" charset="0"/>
            </a:endParaRPr>
          </a:p>
        </p:txBody>
      </p:sp>
    </p:spTree>
    <p:extLst>
      <p:ext uri="{BB962C8B-B14F-4D97-AF65-F5344CB8AC3E}">
        <p14:creationId xmlns:p14="http://schemas.microsoft.com/office/powerpoint/2010/main" val="147731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93812" y="476672"/>
            <a:ext cx="10873208" cy="61926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1800" b="1" dirty="0">
                <a:solidFill>
                  <a:schemeClr val="accent3">
                    <a:lumMod val="50000"/>
                  </a:schemeClr>
                </a:solidFill>
              </a:rPr>
              <a:t>INICIATIVACONPROYECTODEDECRETOPORELQUESEADICIONALABASEVDELARTÍCULO41DELACONSTITUCIÓNPOLÍTICADELOSESTADOSUNIDOSMEXICANOS, EN MATERIA DE VIGILANCIA Y FISCALIZACIÓNELECTORAL</a:t>
            </a:r>
            <a:endParaRPr lang="es-MX" sz="1800" dirty="0">
              <a:solidFill>
                <a:schemeClr val="accent3">
                  <a:lumMod val="50000"/>
                </a:schemeClr>
              </a:solidFill>
            </a:endParaRPr>
          </a:p>
          <a:p>
            <a:pPr marL="0" indent="0">
              <a:buNone/>
            </a:pPr>
            <a:r>
              <a:rPr lang="es-MX" sz="1800" dirty="0">
                <a:solidFill>
                  <a:schemeClr val="accent3">
                    <a:lumMod val="50000"/>
                  </a:schemeClr>
                </a:solidFill>
              </a:rPr>
              <a:t>(…)</a:t>
            </a:r>
          </a:p>
          <a:p>
            <a:pPr marL="0" indent="0">
              <a:buNone/>
            </a:pPr>
            <a:r>
              <a:rPr lang="es-MX" sz="1800" i="1" dirty="0"/>
              <a:t>Porotraparte,lospartidospolíticossehanenfrentadohistóricamentealaimposibilidaddeprobarhechosquequebrantanelordenjurídicoelectoral,debidoaquenoexisteunfuncionarioelectoralquedeformaprontayexpeditapuedadarfedeloshechosqueenmateriaelectoralconstituyanunainfracción;además,conlainiciativaquesepropone,losórganoselectorales,tantoadministrativoscomojurisdiccionales,contaríanconinformaciónfidedignasobrelosactosquerealizanlosciudadanos,partidosyagrupacionespolíticas,aspirantes,precandidatosycandidatosdentroofueradelprocesoelectoral.</a:t>
            </a:r>
            <a:r>
              <a:rPr lang="es-MX" sz="1800" dirty="0"/>
              <a:t>(…)</a:t>
            </a:r>
          </a:p>
          <a:p>
            <a:pPr marL="0" indent="0">
              <a:buNone/>
            </a:pPr>
            <a:r>
              <a:rPr lang="es-MX" sz="1800" dirty="0"/>
              <a:t>(…)</a:t>
            </a:r>
          </a:p>
          <a:p>
            <a:pPr marL="0" indent="0">
              <a:buNone/>
            </a:pPr>
            <a:r>
              <a:rPr lang="es-MX" sz="1800" i="1" dirty="0"/>
              <a:t>Entalvirtud,seproponelacreacióndeunafiguradenominada</a:t>
            </a:r>
            <a:r>
              <a:rPr lang="es-MX" sz="1800" b="1" i="1" dirty="0"/>
              <a:t>OficialElectoral</a:t>
            </a:r>
            <a:r>
              <a:rPr lang="es-MX" sz="1800" i="1" dirty="0"/>
              <a:t>,investidodefepúblicaparaconstatarydarfedelarealizacióndeactosyhechosenmateriaelectoral,unfuncionarioqueotorguecertezatantoalosactorespolíticoscomoalasautoridadesyaquesuactuaciónseríaconcurrenteconelprocesoelectoral,noposterioraélyquepermitirálaoportunaactuacióndelasautoridadestantoenmateriadefiscalizacióncomodecumplimientoalasdisposicionesrelativasaprecampañaycampaña,colocacióndepropagandaelectoralenlugaresprohibidos,propagandaquedenigrealasautoridades,candidatosypartidos,entreotros</a:t>
            </a:r>
            <a:r>
              <a:rPr lang="es-MX" sz="1800" i="1" dirty="0" smtClean="0"/>
              <a:t>.</a:t>
            </a:r>
            <a:r>
              <a:rPr lang="es-MX" sz="1800" dirty="0" smtClean="0"/>
              <a:t>(…)</a:t>
            </a:r>
            <a:endParaRPr lang="es-MX" sz="1800" dirty="0"/>
          </a:p>
          <a:p>
            <a:pPr marL="0" indent="0" algn="just">
              <a:buNone/>
            </a:pPr>
            <a:r>
              <a:rPr lang="es-MX" sz="1800" b="1" dirty="0">
                <a:solidFill>
                  <a:schemeClr val="accent3">
                    <a:lumMod val="50000"/>
                  </a:schemeClr>
                </a:solidFill>
              </a:rPr>
              <a:t>Presentada por el Senador José Rosas </a:t>
            </a:r>
            <a:r>
              <a:rPr lang="es-MX" sz="1800" b="1" dirty="0" err="1">
                <a:solidFill>
                  <a:schemeClr val="accent3">
                    <a:lumMod val="50000"/>
                  </a:schemeClr>
                </a:solidFill>
              </a:rPr>
              <a:t>Aispuro</a:t>
            </a:r>
            <a:r>
              <a:rPr lang="es-MX" sz="1800" b="1" dirty="0">
                <a:solidFill>
                  <a:schemeClr val="accent3">
                    <a:lumMod val="50000"/>
                  </a:schemeClr>
                </a:solidFill>
              </a:rPr>
              <a:t> Torres, (PAN), el 20 de agosto de 2013, misma que se discutió y votó en sesión del 5 de diciembre de 2013 y se publicó en el Diario Oficial de la Federación el 10 de febrero de 2014</a:t>
            </a:r>
            <a:r>
              <a:rPr lang="es-MX" sz="1800" b="1" dirty="0" smtClean="0">
                <a:solidFill>
                  <a:schemeClr val="accent3">
                    <a:lumMod val="50000"/>
                  </a:schemeClr>
                </a:solidFill>
              </a:rPr>
              <a:t>.</a:t>
            </a:r>
            <a:endParaRPr lang="es-MX" sz="1800" b="1" dirty="0">
              <a:solidFill>
                <a:schemeClr val="accent3">
                  <a:lumMod val="50000"/>
                </a:schemeClr>
              </a:solidFill>
            </a:endParaRPr>
          </a:p>
        </p:txBody>
      </p:sp>
    </p:spTree>
    <p:extLst>
      <p:ext uri="{BB962C8B-B14F-4D97-AF65-F5344CB8AC3E}">
        <p14:creationId xmlns:p14="http://schemas.microsoft.com/office/powerpoint/2010/main" val="230656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9105" y="260648"/>
            <a:ext cx="8229600" cy="1143000"/>
          </a:xfrm>
        </p:spPr>
        <p:txBody>
          <a:bodyPr>
            <a:normAutofit/>
          </a:bodyPr>
          <a:lstStyle/>
          <a:p>
            <a:r>
              <a:rPr lang="es-419" sz="3400" dirty="0" smtClean="0">
                <a:solidFill>
                  <a:schemeClr val="accent4">
                    <a:lumMod val="50000"/>
                  </a:schemeClr>
                </a:solidFill>
                <a:latin typeface="Gothic720 BT" panose="020C0603020203020204" pitchFamily="34" charset="0"/>
              </a:rPr>
              <a:t>Ley Electoral del Estado de Querétaro</a:t>
            </a:r>
            <a:endParaRPr lang="es-MX" sz="34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837829" y="1556792"/>
            <a:ext cx="10657183" cy="5256584"/>
          </a:xfrm>
        </p:spPr>
        <p:txBody>
          <a:bodyPr>
            <a:noAutofit/>
          </a:bodyPr>
          <a:lstStyle/>
          <a:p>
            <a:pPr marL="0" indent="0" algn="just">
              <a:buNone/>
            </a:pPr>
            <a:r>
              <a:rPr lang="es-MX" sz="2000" b="1" dirty="0" smtClean="0">
                <a:solidFill>
                  <a:schemeClr val="tx1"/>
                </a:solidFill>
                <a:latin typeface="Gothic720 BT" panose="020C0603020203020204" pitchFamily="34" charset="0"/>
              </a:rPr>
              <a:t>Artículo 63, párrafo segundo: </a:t>
            </a:r>
          </a:p>
          <a:p>
            <a:pPr marL="0" indent="0" algn="just">
              <a:buNone/>
            </a:pPr>
            <a:r>
              <a:rPr lang="es-MX" sz="2000" dirty="0" smtClean="0">
                <a:latin typeface="Gothic720 BT" panose="020C0603020203020204" pitchFamily="34" charset="0"/>
              </a:rPr>
              <a:t>En el ejercicio de la función de la oficialía electoral, la persona titular de la Secretaría Ejecutiva, la Dirección Ejecutiva de Asuntos Jurídicos, y las personas titulares de las Secretarías Técnicas de los consejos distritales y municipales, así como al personal del Instituto a quienes se delegue esta función tendrán las siguientes atribuciones:</a:t>
            </a:r>
          </a:p>
          <a:p>
            <a:pPr marL="0" indent="0" algn="just">
              <a:buNone/>
            </a:pPr>
            <a:endParaRPr lang="es-MX" sz="900" b="1" dirty="0">
              <a:latin typeface="Gothic720 BT" panose="020C0603020203020204" pitchFamily="34" charset="0"/>
            </a:endParaRPr>
          </a:p>
          <a:p>
            <a:pPr marL="0" indent="0" algn="just">
              <a:buNone/>
            </a:pPr>
            <a:r>
              <a:rPr lang="es-MX" sz="2000" b="1" dirty="0" smtClean="0">
                <a:latin typeface="Gothic720 BT" panose="020C0603020203020204" pitchFamily="34" charset="0"/>
              </a:rPr>
              <a:t>a) </a:t>
            </a:r>
            <a:r>
              <a:rPr lang="es-MX" sz="2000" dirty="0" smtClean="0">
                <a:latin typeface="Gothic720 BT" panose="020C0603020203020204" pitchFamily="34" charset="0"/>
              </a:rPr>
              <a:t>A petición de los partidos políticos o candidaturas independientes, dar fe de la realización de actos y hechos en materia electoral que pudieran influir o afectar la equidad en las contiendas electorales.</a:t>
            </a:r>
          </a:p>
          <a:p>
            <a:pPr marL="0" indent="0" algn="just">
              <a:buNone/>
            </a:pPr>
            <a:r>
              <a:rPr lang="es-MX" sz="2000" b="1" dirty="0" smtClean="0">
                <a:latin typeface="Gothic720 BT" panose="020C0603020203020204" pitchFamily="34" charset="0"/>
              </a:rPr>
              <a:t>b) </a:t>
            </a:r>
            <a:r>
              <a:rPr lang="es-MX" sz="2000" dirty="0" smtClean="0">
                <a:latin typeface="Gothic720 BT" panose="020C0603020203020204" pitchFamily="34" charset="0"/>
              </a:rPr>
              <a:t>A petición de los órganos del Instituto, hacer constar hechos que influyan o afecten la organización del proceso electoral. </a:t>
            </a:r>
          </a:p>
          <a:p>
            <a:pPr marL="0" indent="0" algn="just">
              <a:buNone/>
            </a:pPr>
            <a:r>
              <a:rPr lang="es-MX" sz="2000" b="1" dirty="0" smtClean="0">
                <a:latin typeface="Gothic720 BT" panose="020C0603020203020204" pitchFamily="34" charset="0"/>
              </a:rPr>
              <a:t>c) </a:t>
            </a:r>
            <a:r>
              <a:rPr lang="es-MX" sz="2000" dirty="0" smtClean="0">
                <a:latin typeface="Gothic720 BT" panose="020C0603020203020204" pitchFamily="34" charset="0"/>
              </a:rPr>
              <a:t>Solicitar la colaboración del notariado público para el </a:t>
            </a:r>
            <a:r>
              <a:rPr lang="es-MX" sz="2000" i="1" dirty="0" smtClean="0">
                <a:latin typeface="Gothic720 BT" panose="020C0603020203020204" pitchFamily="34" charset="0"/>
              </a:rPr>
              <a:t>auxilio </a:t>
            </a:r>
            <a:r>
              <a:rPr lang="es-MX" sz="2000" dirty="0" smtClean="0">
                <a:latin typeface="Gothic720 BT" panose="020C0603020203020204" pitchFamily="34" charset="0"/>
              </a:rPr>
              <a:t>de la función electoral durante el desarrollo de la jornada electoral en los procesos electorales locales.</a:t>
            </a:r>
          </a:p>
          <a:p>
            <a:pPr lvl="1" algn="just"/>
            <a:endParaRPr lang="es-MX" sz="2000" dirty="0" smtClean="0">
              <a:latin typeface="Gothic720 BT" panose="020C0603020203020204" pitchFamily="34" charset="0"/>
            </a:endParaRPr>
          </a:p>
        </p:txBody>
      </p:sp>
    </p:spTree>
    <p:extLst>
      <p:ext uri="{BB962C8B-B14F-4D97-AF65-F5344CB8AC3E}">
        <p14:creationId xmlns:p14="http://schemas.microsoft.com/office/powerpoint/2010/main" val="366264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1125860" y="1844824"/>
            <a:ext cx="10081120" cy="3960440"/>
          </a:xfrm>
        </p:spPr>
        <p:txBody>
          <a:bodyPr>
            <a:normAutofit/>
          </a:bodyPr>
          <a:lstStyle/>
          <a:p>
            <a:pPr marL="0" indent="0" algn="just">
              <a:buNone/>
            </a:pPr>
            <a:r>
              <a:rPr lang="es-MX" sz="2000" b="1" dirty="0" smtClean="0">
                <a:latin typeface="Gothic720 BT" panose="020C0603020203020204" pitchFamily="34" charset="0"/>
              </a:rPr>
              <a:t>Artículo 77. </a:t>
            </a:r>
            <a:r>
              <a:rPr lang="es-MX" sz="2000" dirty="0" smtClean="0">
                <a:latin typeface="Gothic720 BT" panose="020C0603020203020204" pitchFamily="34" charset="0"/>
              </a:rPr>
              <a:t>La Dirección Ejecutiva de Asuntos Jurídicos contará con una Coordinación Jurídica y una Coordinación de Instrucción Procesal. Durante los procesos electorales tendrá una Coordinación de Oficialía Electoral de carácter temporal. </a:t>
            </a:r>
          </a:p>
          <a:p>
            <a:pPr marL="0" indent="0" algn="just">
              <a:buNone/>
            </a:pPr>
            <a:endParaRPr lang="es-MX" sz="2000" dirty="0">
              <a:latin typeface="Gothic720 BT" panose="020C0603020203020204" pitchFamily="34" charset="0"/>
            </a:endParaRPr>
          </a:p>
          <a:p>
            <a:pPr marL="0" indent="0" algn="just">
              <a:buNone/>
            </a:pPr>
            <a:r>
              <a:rPr lang="es-MX" sz="2000" dirty="0" smtClean="0">
                <a:latin typeface="Gothic720 BT" panose="020C0603020203020204" pitchFamily="34" charset="0"/>
              </a:rPr>
              <a:t>Son facultades de la Dirección, las siguientes:</a:t>
            </a:r>
          </a:p>
          <a:p>
            <a:pPr marL="0" indent="0">
              <a:buNone/>
            </a:pPr>
            <a:r>
              <a:rPr lang="es-MX" sz="2000" dirty="0" smtClean="0">
                <a:latin typeface="Gothic720 BT" panose="020C0603020203020204" pitchFamily="34" charset="0"/>
              </a:rPr>
              <a:t>…</a:t>
            </a:r>
          </a:p>
          <a:p>
            <a:pPr marL="0" indent="0">
              <a:buNone/>
            </a:pPr>
            <a:r>
              <a:rPr lang="es-MX" sz="2000" b="1" dirty="0" smtClean="0">
                <a:latin typeface="Gothic720 BT" panose="020C0603020203020204" pitchFamily="34" charset="0"/>
              </a:rPr>
              <a:t>X. </a:t>
            </a:r>
            <a:r>
              <a:rPr lang="es-MX" sz="2000" dirty="0" smtClean="0">
                <a:latin typeface="Gothic720 BT" panose="020C0603020203020204" pitchFamily="34" charset="0"/>
              </a:rPr>
              <a:t>Ejercer la función de oficialía electoral;</a:t>
            </a:r>
          </a:p>
          <a:p>
            <a:pPr marL="0" indent="0">
              <a:buNone/>
            </a:pPr>
            <a:r>
              <a:rPr lang="es-MX" sz="2000" dirty="0" smtClean="0">
                <a:latin typeface="Gothic720 BT" panose="020C0603020203020204" pitchFamily="34" charset="0"/>
              </a:rPr>
              <a:t>…</a:t>
            </a:r>
            <a:endParaRPr lang="es-MX" sz="2000" dirty="0">
              <a:latin typeface="Gothic720 BT" panose="020C0603020203020204" pitchFamily="34" charset="0"/>
            </a:endParaRPr>
          </a:p>
        </p:txBody>
      </p:sp>
    </p:spTree>
    <p:extLst>
      <p:ext uri="{BB962C8B-B14F-4D97-AF65-F5344CB8AC3E}">
        <p14:creationId xmlns:p14="http://schemas.microsoft.com/office/powerpoint/2010/main" val="415756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5412" y="332656"/>
            <a:ext cx="8229600" cy="1143000"/>
          </a:xfrm>
        </p:spPr>
        <p:txBody>
          <a:bodyPr>
            <a:normAutofit/>
          </a:bodyPr>
          <a:lstStyle/>
          <a:p>
            <a:r>
              <a:rPr lang="es-419" sz="3400" dirty="0" smtClean="0">
                <a:solidFill>
                  <a:schemeClr val="accent4">
                    <a:lumMod val="50000"/>
                  </a:schemeClr>
                </a:solidFill>
                <a:latin typeface="Gothic720 BT" panose="020C0603020203020204" pitchFamily="34" charset="0"/>
              </a:rPr>
              <a:t>Función de la intervención</a:t>
            </a:r>
            <a:endParaRPr lang="es-MX" sz="34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837828" y="1916832"/>
            <a:ext cx="10461848" cy="4713387"/>
          </a:xfrm>
        </p:spPr>
        <p:txBody>
          <a:bodyPr>
            <a:normAutofit/>
          </a:bodyPr>
          <a:lstStyle/>
          <a:p>
            <a:pPr marL="0" indent="0" algn="just">
              <a:buNone/>
              <a:defRPr/>
            </a:pPr>
            <a:r>
              <a:rPr lang="es-MX" sz="2200" dirty="0">
                <a:latin typeface="Gothic720 BT" panose="020C0603020203020204" pitchFamily="34" charset="0"/>
              </a:rPr>
              <a:t>Constatar y documentar actos o hechos y vigilar el </a:t>
            </a:r>
            <a:r>
              <a:rPr lang="es-MX" sz="2200" dirty="0" smtClean="0">
                <a:latin typeface="Gothic720 BT" panose="020C0603020203020204" pitchFamily="34" charset="0"/>
              </a:rPr>
              <a:t>proceso </a:t>
            </a:r>
            <a:r>
              <a:rPr lang="es-MX" sz="2200" dirty="0">
                <a:latin typeface="Gothic720 BT" panose="020C0603020203020204" pitchFamily="34" charset="0"/>
              </a:rPr>
              <a:t>e</a:t>
            </a:r>
            <a:r>
              <a:rPr lang="es-MX" sz="2200" dirty="0" smtClean="0">
                <a:latin typeface="Gothic720 BT" panose="020C0603020203020204" pitchFamily="34" charset="0"/>
              </a:rPr>
              <a:t>lectoral</a:t>
            </a:r>
            <a:r>
              <a:rPr lang="es-MX" sz="2200" dirty="0">
                <a:latin typeface="Gothic720 BT" panose="020C0603020203020204" pitchFamily="34" charset="0"/>
              </a:rPr>
              <a:t>, específicamente en la función de recabar elementos </a:t>
            </a:r>
            <a:r>
              <a:rPr lang="es-MX" sz="2200" dirty="0" smtClean="0">
                <a:latin typeface="Gothic720 BT" panose="020C0603020203020204" pitchFamily="34" charset="0"/>
              </a:rPr>
              <a:t>probatorios</a:t>
            </a:r>
            <a:r>
              <a:rPr lang="es-MX" sz="2200" dirty="0">
                <a:latin typeface="Gothic720 BT" panose="020C0603020203020204" pitchFamily="34" charset="0"/>
              </a:rPr>
              <a:t> </a:t>
            </a:r>
            <a:r>
              <a:rPr lang="es-MX" sz="2200" dirty="0" smtClean="0">
                <a:latin typeface="Gothic720 BT" panose="020C0603020203020204" pitchFamily="34" charset="0"/>
              </a:rPr>
              <a:t>a </a:t>
            </a:r>
            <a:r>
              <a:rPr lang="es-MX" sz="2200" dirty="0">
                <a:latin typeface="Gothic720 BT" panose="020C0603020203020204" pitchFamily="34" charset="0"/>
              </a:rPr>
              <a:t>través de la emisión de un acta </a:t>
            </a:r>
            <a:r>
              <a:rPr lang="es-MX" sz="2200" dirty="0" smtClean="0">
                <a:latin typeface="Gothic720 BT" panose="020C0603020203020204" pitchFamily="34" charset="0"/>
              </a:rPr>
              <a:t>circunstanciada e</a:t>
            </a:r>
            <a:r>
              <a:rPr lang="es-419" sz="2200" dirty="0" smtClean="0">
                <a:latin typeface="Gothic720 BT" panose="020C0603020203020204" pitchFamily="34" charset="0"/>
              </a:rPr>
              <a:t>n </a:t>
            </a:r>
            <a:r>
              <a:rPr lang="es-419" sz="2200" dirty="0">
                <a:latin typeface="Gothic720 BT" panose="020C0603020203020204" pitchFamily="34" charset="0"/>
              </a:rPr>
              <a:t>cumplimiento a los principios rectores de la función electoral. “De manera oportuna y diligente”.</a:t>
            </a:r>
          </a:p>
          <a:p>
            <a:pPr algn="just">
              <a:defRPr/>
            </a:pPr>
            <a:endParaRPr lang="es-419" sz="1600" dirty="0">
              <a:latin typeface="Gothic720 BT" panose="020C0603020203020204" pitchFamily="34" charset="0"/>
            </a:endParaRPr>
          </a:p>
          <a:p>
            <a:pPr marL="0" lvl="1" indent="0" algn="ctr">
              <a:lnSpc>
                <a:spcPct val="90000"/>
              </a:lnSpc>
              <a:spcAft>
                <a:spcPct val="15000"/>
              </a:spcAft>
              <a:buNone/>
              <a:defRPr/>
            </a:pPr>
            <a:r>
              <a:rPr lang="es-419" sz="3400" dirty="0" smtClean="0">
                <a:solidFill>
                  <a:schemeClr val="accent4">
                    <a:lumMod val="50000"/>
                  </a:schemeClr>
                </a:solidFill>
                <a:latin typeface="Gothic720 BT" panose="020C0603020203020204" pitchFamily="34" charset="0"/>
              </a:rPr>
              <a:t>Finalidad</a:t>
            </a:r>
          </a:p>
          <a:p>
            <a:pPr marL="0" lvl="1" algn="just">
              <a:lnSpc>
                <a:spcPct val="90000"/>
              </a:lnSpc>
              <a:spcAft>
                <a:spcPct val="15000"/>
              </a:spcAft>
              <a:defRPr/>
            </a:pPr>
            <a:endParaRPr lang="es-MX" sz="1600" b="1" dirty="0">
              <a:latin typeface="Gothic720 BT" panose="020C0603020203020204" pitchFamily="34" charset="0"/>
            </a:endParaRPr>
          </a:p>
          <a:p>
            <a:pPr marL="0" lvl="1" indent="0" algn="just">
              <a:lnSpc>
                <a:spcPct val="90000"/>
              </a:lnSpc>
              <a:spcAft>
                <a:spcPct val="15000"/>
              </a:spcAft>
              <a:buNone/>
              <a:defRPr/>
            </a:pPr>
            <a:r>
              <a:rPr lang="es-MX" sz="2200" dirty="0">
                <a:latin typeface="Gothic720 BT" panose="020C0603020203020204" pitchFamily="34" charset="0"/>
              </a:rPr>
              <a:t>Constatar y documentar actos o hechos dentro de su ámbito de </a:t>
            </a:r>
            <a:r>
              <a:rPr lang="es-MX" sz="2200" dirty="0" smtClean="0">
                <a:latin typeface="Gothic720 BT" panose="020C0603020203020204" pitchFamily="34" charset="0"/>
              </a:rPr>
              <a:t>actuación, que pudieran afectar la equidad en la contienda electoral, así como vigilar </a:t>
            </a:r>
            <a:r>
              <a:rPr lang="es-MX" sz="2200" dirty="0">
                <a:latin typeface="Gothic720 BT" panose="020C0603020203020204" pitchFamily="34" charset="0"/>
              </a:rPr>
              <a:t>el </a:t>
            </a:r>
            <a:r>
              <a:rPr lang="es-MX" sz="2200" dirty="0" smtClean="0">
                <a:latin typeface="Gothic720 BT" panose="020C0603020203020204" pitchFamily="34" charset="0"/>
              </a:rPr>
              <a:t>proceso </a:t>
            </a:r>
            <a:r>
              <a:rPr lang="es-MX" sz="2200" dirty="0">
                <a:latin typeface="Gothic720 BT" panose="020C0603020203020204" pitchFamily="34" charset="0"/>
              </a:rPr>
              <a:t>e</a:t>
            </a:r>
            <a:r>
              <a:rPr lang="es-MX" sz="2200" dirty="0" smtClean="0">
                <a:latin typeface="Gothic720 BT" panose="020C0603020203020204" pitchFamily="34" charset="0"/>
              </a:rPr>
              <a:t>lectoral</a:t>
            </a:r>
            <a:r>
              <a:rPr lang="es-MX" sz="2200" dirty="0">
                <a:latin typeface="Gothic720 BT" panose="020C0603020203020204" pitchFamily="34" charset="0"/>
              </a:rPr>
              <a:t>, a través de la elaboración de </a:t>
            </a:r>
            <a:r>
              <a:rPr lang="es-MX" sz="2200" dirty="0" smtClean="0">
                <a:latin typeface="Gothic720 BT" panose="020C0603020203020204" pitchFamily="34" charset="0"/>
              </a:rPr>
              <a:t>actas de Oficialía Electoral.</a:t>
            </a:r>
            <a:endParaRPr lang="es-MX" sz="2200" dirty="0">
              <a:latin typeface="Gothic720 BT" panose="020C0603020203020204" pitchFamily="34" charset="0"/>
            </a:endParaRPr>
          </a:p>
          <a:p>
            <a:endParaRPr lang="es-MX" dirty="0"/>
          </a:p>
        </p:txBody>
      </p:sp>
    </p:spTree>
    <p:extLst>
      <p:ext uri="{BB962C8B-B14F-4D97-AF65-F5344CB8AC3E}">
        <p14:creationId xmlns:p14="http://schemas.microsoft.com/office/powerpoint/2010/main" val="330284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78188" y="125760"/>
            <a:ext cx="8229600" cy="1143000"/>
          </a:xfrm>
        </p:spPr>
        <p:txBody>
          <a:bodyPr>
            <a:normAutofit/>
          </a:bodyPr>
          <a:lstStyle/>
          <a:p>
            <a:r>
              <a:rPr lang="es-ES" sz="3400" dirty="0" smtClean="0">
                <a:solidFill>
                  <a:schemeClr val="accent4">
                    <a:lumMod val="50000"/>
                  </a:schemeClr>
                </a:solidFill>
                <a:latin typeface="Gothic720 BT" panose="020C0603020203020204" pitchFamily="34" charset="0"/>
              </a:rPr>
              <a:t>Principios rectores</a:t>
            </a:r>
            <a:endParaRPr lang="es-MX" sz="34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907704"/>
            <a:ext cx="10801200" cy="5337720"/>
          </a:xfrm>
        </p:spPr>
        <p:txBody>
          <a:bodyPr>
            <a:normAutofit/>
          </a:bodyPr>
          <a:lstStyle/>
          <a:p>
            <a:pPr marL="0" indent="0" algn="ctr">
              <a:buNone/>
            </a:pPr>
            <a:r>
              <a:rPr lang="es-MX" sz="2200" b="1" dirty="0" smtClean="0">
                <a:solidFill>
                  <a:schemeClr val="tx1"/>
                </a:solidFill>
                <a:latin typeface="Gothic720 BT" panose="020C0603020203020204" pitchFamily="34" charset="0"/>
              </a:rPr>
              <a:t>Artículo 5 del ROEIEEQ</a:t>
            </a:r>
          </a:p>
          <a:p>
            <a:pPr marL="0" indent="0" algn="just">
              <a:buNone/>
            </a:pPr>
            <a:r>
              <a:rPr lang="es-MX" sz="2100" dirty="0" smtClean="0">
                <a:latin typeface="Gothic720 BT" panose="020C0603020203020204" pitchFamily="34" charset="0"/>
              </a:rPr>
              <a:t>Además </a:t>
            </a:r>
            <a:r>
              <a:rPr lang="es-MX" sz="2100" dirty="0">
                <a:latin typeface="Gothic720 BT" panose="020C0603020203020204" pitchFamily="34" charset="0"/>
              </a:rPr>
              <a:t>de los principios rectores en el ejercicio de la función electoral de certeza, legalidad, independencia, imparcialidad, equidad, objetividad y máxima publicidad, en la Oficialía se observarán los siguientes: </a:t>
            </a:r>
          </a:p>
          <a:p>
            <a:pPr marL="0" indent="0" algn="just">
              <a:buNone/>
            </a:pPr>
            <a:r>
              <a:rPr lang="es-MX" sz="2100" b="1" dirty="0" smtClean="0">
                <a:latin typeface="Gothic720 BT" panose="020C0603020203020204" pitchFamily="34" charset="0"/>
              </a:rPr>
              <a:t>Inmediación</a:t>
            </a:r>
            <a:r>
              <a:rPr lang="es-MX" sz="2100" b="1" dirty="0">
                <a:latin typeface="Gothic720 BT" panose="020C0603020203020204" pitchFamily="34" charset="0"/>
              </a:rPr>
              <a:t>:</a:t>
            </a:r>
            <a:r>
              <a:rPr lang="es-MX" sz="2100" dirty="0">
                <a:latin typeface="Gothic720 BT" panose="020C0603020203020204" pitchFamily="34" charset="0"/>
              </a:rPr>
              <a:t> Implica la presencia física, directa e inmediata del funcionariado del Instituto que ejerce la función de la Oficialía, ante los actos o hechos que </a:t>
            </a:r>
            <a:r>
              <a:rPr lang="es-MX" sz="2100" dirty="0" smtClean="0">
                <a:latin typeface="Gothic720 BT" panose="020C0603020203020204" pitchFamily="34" charset="0"/>
              </a:rPr>
              <a:t>constatan.</a:t>
            </a:r>
          </a:p>
          <a:p>
            <a:pPr marL="0" indent="0" algn="just">
              <a:buNone/>
            </a:pPr>
            <a:r>
              <a:rPr lang="es-MX" sz="2100" b="1" dirty="0" smtClean="0">
                <a:latin typeface="Gothic720 BT" panose="020C0603020203020204" pitchFamily="34" charset="0"/>
              </a:rPr>
              <a:t>Idoneidad</a:t>
            </a:r>
            <a:r>
              <a:rPr lang="es-MX" sz="2100" b="1" dirty="0">
                <a:latin typeface="Gothic720 BT" panose="020C0603020203020204" pitchFamily="34" charset="0"/>
              </a:rPr>
              <a:t>:</a:t>
            </a:r>
            <a:r>
              <a:rPr lang="es-MX" sz="2100" dirty="0">
                <a:latin typeface="Gothic720 BT" panose="020C0603020203020204" pitchFamily="34" charset="0"/>
              </a:rPr>
              <a:t> La actuación de quien ejerza la función de la Oficialía ha de ser apta para alcanzar el objeto de la misma en cada caso </a:t>
            </a:r>
            <a:r>
              <a:rPr lang="es-MX" sz="2100" dirty="0" smtClean="0">
                <a:latin typeface="Gothic720 BT" panose="020C0603020203020204" pitchFamily="34" charset="0"/>
              </a:rPr>
              <a:t>concreto.</a:t>
            </a:r>
          </a:p>
          <a:p>
            <a:pPr marL="0" indent="0" algn="just">
              <a:buNone/>
            </a:pPr>
            <a:r>
              <a:rPr lang="es-MX" sz="2100" b="1" dirty="0" smtClean="0">
                <a:latin typeface="Gothic720 BT" panose="020C0603020203020204" pitchFamily="34" charset="0"/>
              </a:rPr>
              <a:t>Necesidad </a:t>
            </a:r>
            <a:r>
              <a:rPr lang="es-MX" sz="2100" b="1" dirty="0">
                <a:latin typeface="Gothic720 BT" panose="020C0603020203020204" pitchFamily="34" charset="0"/>
              </a:rPr>
              <a:t>o mínima intervención:</a:t>
            </a:r>
            <a:r>
              <a:rPr lang="es-MX" sz="2100" dirty="0">
                <a:latin typeface="Gothic720 BT" panose="020C0603020203020204" pitchFamily="34" charset="0"/>
              </a:rPr>
              <a:t> En el ejercicio de la función, deben preferirse las diligencias de constatación que generen la menor molestia a los particulares e instituciones.  </a:t>
            </a:r>
          </a:p>
          <a:p>
            <a:pPr algn="just"/>
            <a:endParaRPr lang="es-MX" sz="2000" dirty="0"/>
          </a:p>
          <a:p>
            <a:pPr algn="just"/>
            <a:endParaRPr lang="es-MX" sz="2000" b="1" dirty="0" smtClean="0">
              <a:solidFill>
                <a:schemeClr val="tx1"/>
              </a:solidFill>
              <a:latin typeface="Gothic720 BT" panose="020C0603020203020204" pitchFamily="34" charset="0"/>
            </a:endParaRPr>
          </a:p>
          <a:p>
            <a:endParaRPr lang="es-MX" dirty="0"/>
          </a:p>
        </p:txBody>
      </p:sp>
    </p:spTree>
    <p:extLst>
      <p:ext uri="{BB962C8B-B14F-4D97-AF65-F5344CB8AC3E}">
        <p14:creationId xmlns:p14="http://schemas.microsoft.com/office/powerpoint/2010/main" val="331840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05780" y="1268760"/>
            <a:ext cx="11017224" cy="648072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buNone/>
            </a:pPr>
            <a:r>
              <a:rPr lang="es-MX" sz="2000" b="1" dirty="0" smtClean="0">
                <a:latin typeface="Gothic720 BT" panose="020C0603020203020204" pitchFamily="34" charset="0"/>
              </a:rPr>
              <a:t>Autenticidad:</a:t>
            </a:r>
            <a:r>
              <a:rPr lang="es-MX" sz="2000" dirty="0" smtClean="0">
                <a:latin typeface="Gothic720 BT" panose="020C0603020203020204" pitchFamily="34" charset="0"/>
              </a:rPr>
              <a:t> Se reconocerá como cierto el contenido de las constancias emitidas en ejercicio de la función, salvo prueba en contrario.</a:t>
            </a:r>
          </a:p>
          <a:p>
            <a:pPr marL="457200" lvl="1" indent="0" algn="just">
              <a:buNone/>
            </a:pPr>
            <a:endParaRPr lang="es-MX" sz="2000" dirty="0">
              <a:latin typeface="Gothic720 BT" panose="020C0603020203020204" pitchFamily="34" charset="0"/>
            </a:endParaRPr>
          </a:p>
          <a:p>
            <a:pPr marL="457200" lvl="1" indent="0" algn="just">
              <a:buNone/>
            </a:pPr>
            <a:r>
              <a:rPr lang="es-MX" sz="2000" b="1" dirty="0" smtClean="0">
                <a:latin typeface="Gothic720 BT" panose="020C0603020203020204" pitchFamily="34" charset="0"/>
              </a:rPr>
              <a:t>Seguridad jurídica:</a:t>
            </a:r>
            <a:r>
              <a:rPr lang="es-MX" sz="2000" dirty="0" smtClean="0">
                <a:latin typeface="Gothic720 BT" panose="020C0603020203020204" pitchFamily="34" charset="0"/>
              </a:rPr>
              <a:t> Garantía que proporciona quien ejerce la fe pública, al Estado y a quien realizó la petición, con lo cual se contribuye al orden público y se brinda certeza jurídica.</a:t>
            </a:r>
          </a:p>
          <a:p>
            <a:pPr marL="457200" lvl="1" indent="0" algn="just">
              <a:buNone/>
            </a:pPr>
            <a:endParaRPr lang="es-MX" sz="2000" dirty="0">
              <a:latin typeface="Gothic720 BT" panose="020C0603020203020204" pitchFamily="34" charset="0"/>
            </a:endParaRPr>
          </a:p>
          <a:p>
            <a:pPr marL="457200" lvl="1" indent="0" algn="just">
              <a:buNone/>
            </a:pPr>
            <a:r>
              <a:rPr lang="es-MX" sz="2000" b="1" dirty="0" smtClean="0">
                <a:latin typeface="Gothic720 BT" panose="020C0603020203020204" pitchFamily="34" charset="0"/>
              </a:rPr>
              <a:t>Oportunidad:</a:t>
            </a:r>
            <a:r>
              <a:rPr lang="es-MX" sz="2000" dirty="0" smtClean="0">
                <a:latin typeface="Gothic720 BT" panose="020C0603020203020204" pitchFamily="34" charset="0"/>
              </a:rPr>
              <a:t> La función de la Oficialía será ejercida dentro de los tiempos propicios para hacerla efectiva, conforme a la naturaleza de los actos o hechos a constatar y la disponibilidad del funcionariado del Instituto.  </a:t>
            </a:r>
          </a:p>
          <a:p>
            <a:pPr algn="just"/>
            <a:endParaRPr lang="es-MX" sz="2000" dirty="0" smtClean="0">
              <a:latin typeface="Gothic720 BT" panose="020C0603020203020204" pitchFamily="34" charset="0"/>
            </a:endParaRPr>
          </a:p>
          <a:p>
            <a:pPr marL="457200" lvl="1" indent="0" algn="just">
              <a:buNone/>
            </a:pPr>
            <a:r>
              <a:rPr lang="es-MX" sz="2000" b="1" dirty="0" smtClean="0">
                <a:latin typeface="Gothic720 BT" panose="020C0603020203020204" pitchFamily="34" charset="0"/>
              </a:rPr>
              <a:t>Objetivación:</a:t>
            </a:r>
            <a:r>
              <a:rPr lang="es-MX" sz="2000" dirty="0" smtClean="0">
                <a:latin typeface="Gothic720 BT" panose="020C0603020203020204" pitchFamily="34" charset="0"/>
              </a:rPr>
              <a:t> Toda actuación y lo percibido por quien ejerza la Oficialía debe constar en un documento por escrito para su validez y con los elementos idóneos, con la finalidad de dar un carácter objetivo al acto o hecho verificado, acercándose a la realidad de forma imparcial.</a:t>
            </a:r>
            <a:endParaRPr lang="es-MX" sz="2000" dirty="0">
              <a:latin typeface="Gothic720 BT" panose="020C0603020203020204" pitchFamily="34" charset="0"/>
            </a:endParaRPr>
          </a:p>
        </p:txBody>
      </p:sp>
    </p:spTree>
    <p:extLst>
      <p:ext uri="{BB962C8B-B14F-4D97-AF65-F5344CB8AC3E}">
        <p14:creationId xmlns:p14="http://schemas.microsoft.com/office/powerpoint/2010/main" val="27377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41476" y="476672"/>
            <a:ext cx="8229600" cy="720080"/>
          </a:xfrm>
        </p:spPr>
        <p:txBody>
          <a:bodyPr>
            <a:normAutofit/>
          </a:bodyPr>
          <a:lstStyle/>
          <a:p>
            <a:r>
              <a:rPr lang="es-419" sz="3500" dirty="0" smtClean="0">
                <a:solidFill>
                  <a:schemeClr val="accent4">
                    <a:lumMod val="50000"/>
                  </a:schemeClr>
                </a:solidFill>
                <a:latin typeface="Gothic720 BT" panose="020C0603020203020204" pitchFamily="34" charset="0"/>
              </a:rPr>
              <a:t>Sujetos </a:t>
            </a:r>
            <a:r>
              <a:rPr lang="es-419" sz="3500" dirty="0">
                <a:solidFill>
                  <a:schemeClr val="accent4">
                    <a:lumMod val="50000"/>
                  </a:schemeClr>
                </a:solidFill>
                <a:latin typeface="Gothic720 BT" panose="020C0603020203020204" pitchFamily="34" charset="0"/>
              </a:rPr>
              <a:t>d</a:t>
            </a:r>
            <a:r>
              <a:rPr lang="es-419" sz="3500" dirty="0" smtClean="0">
                <a:solidFill>
                  <a:schemeClr val="accent4">
                    <a:lumMod val="50000"/>
                  </a:schemeClr>
                </a:solidFill>
                <a:latin typeface="Gothic720 BT" panose="020C0603020203020204" pitchFamily="34" charset="0"/>
              </a:rPr>
              <a:t>e la función</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765820" y="1268760"/>
            <a:ext cx="10801200" cy="5301208"/>
          </a:xfrm>
        </p:spPr>
        <p:txBody>
          <a:bodyPr>
            <a:normAutofit fontScale="92500" lnSpcReduction="20000"/>
          </a:bodyPr>
          <a:lstStyle/>
          <a:p>
            <a:pPr marL="0" indent="0" algn="just">
              <a:buNone/>
              <a:defRPr/>
            </a:pPr>
            <a:r>
              <a:rPr lang="es-MX" sz="2600" b="1" dirty="0" smtClean="0">
                <a:latin typeface="Gothic720 BT" panose="020C0603020203020204" pitchFamily="34" charset="0"/>
              </a:rPr>
              <a:t>Artículo 7 del ROEIEEQ. </a:t>
            </a:r>
            <a:r>
              <a:rPr lang="es-MX" sz="2600" dirty="0" smtClean="0">
                <a:latin typeface="Gothic720 BT" panose="020C0603020203020204" pitchFamily="34" charset="0"/>
              </a:rPr>
              <a:t>En</a:t>
            </a:r>
            <a:r>
              <a:rPr lang="es-419" sz="2600" dirty="0" smtClean="0">
                <a:latin typeface="Gothic720 BT" panose="020C0603020203020204" pitchFamily="34" charset="0"/>
              </a:rPr>
              <a:t> </a:t>
            </a:r>
            <a:r>
              <a:rPr lang="es-419" sz="2600" dirty="0">
                <a:latin typeface="Gothic720 BT" panose="020C0603020203020204" pitchFamily="34" charset="0"/>
              </a:rPr>
              <a:t>el Instituto Electoral del Estado de Querétaro:</a:t>
            </a:r>
          </a:p>
          <a:p>
            <a:pPr algn="just">
              <a:defRPr/>
            </a:pPr>
            <a:endParaRPr lang="es-MX" sz="2600" dirty="0">
              <a:latin typeface="Gothic720 BT" panose="020C0603020203020204" pitchFamily="34" charset="0"/>
            </a:endParaRPr>
          </a:p>
          <a:p>
            <a:pPr marL="987425" indent="-361950" algn="just">
              <a:buFont typeface="+mj-lt"/>
              <a:buAutoNum type="arabicPeriod"/>
              <a:defRPr/>
            </a:pPr>
            <a:r>
              <a:rPr lang="es-MX" sz="2600" dirty="0" smtClean="0">
                <a:latin typeface="Gothic720 BT" panose="020C0603020203020204" pitchFamily="34" charset="0"/>
              </a:rPr>
              <a:t>Titular de la Secretaría Ejecutiva;</a:t>
            </a:r>
          </a:p>
          <a:p>
            <a:pPr marL="987425" indent="-361950" algn="just">
              <a:buFont typeface="+mj-lt"/>
              <a:buAutoNum type="arabicPeriod"/>
              <a:defRPr/>
            </a:pPr>
            <a:r>
              <a:rPr lang="es-MX" sz="2600" dirty="0" smtClean="0">
                <a:latin typeface="Gothic720 BT" panose="020C0603020203020204" pitchFamily="34" charset="0"/>
              </a:rPr>
              <a:t>Dirección Ejecutiva de Asuntos Jurídicos;</a:t>
            </a:r>
          </a:p>
          <a:p>
            <a:pPr marL="987425" indent="-361950" algn="just">
              <a:buFont typeface="+mj-lt"/>
              <a:buAutoNum type="arabicPeriod"/>
              <a:defRPr/>
            </a:pPr>
            <a:r>
              <a:rPr lang="es-MX" sz="2600" dirty="0" smtClean="0">
                <a:latin typeface="Gothic720 BT" panose="020C0603020203020204" pitchFamily="34" charset="0"/>
              </a:rPr>
              <a:t>Secretarías </a:t>
            </a:r>
            <a:r>
              <a:rPr lang="es-MX" sz="2600" dirty="0">
                <a:latin typeface="Gothic720 BT" panose="020C0603020203020204" pitchFamily="34" charset="0"/>
              </a:rPr>
              <a:t>Técnicas de los Consejos Municipales y Distritales</a:t>
            </a:r>
            <a:r>
              <a:rPr lang="es-MX" sz="2600" dirty="0" smtClean="0">
                <a:latin typeface="Gothic720 BT" panose="020C0603020203020204" pitchFamily="34" charset="0"/>
              </a:rPr>
              <a:t>;</a:t>
            </a:r>
          </a:p>
          <a:p>
            <a:pPr marL="987425" indent="-361950" algn="just">
              <a:buFont typeface="+mj-lt"/>
              <a:buAutoNum type="arabicPeriod"/>
              <a:defRPr/>
            </a:pPr>
            <a:r>
              <a:rPr lang="es-MX" sz="2600" dirty="0" smtClean="0">
                <a:latin typeface="Gothic720 BT" panose="020C0603020203020204" pitchFamily="34" charset="0"/>
              </a:rPr>
              <a:t>Demás </a:t>
            </a:r>
            <a:r>
              <a:rPr lang="es-MX" sz="2600" dirty="0">
                <a:latin typeface="Gothic720 BT" panose="020C0603020203020204" pitchFamily="34" charset="0"/>
              </a:rPr>
              <a:t>funcionarios en quienes se delegue esta función. </a:t>
            </a:r>
            <a:r>
              <a:rPr lang="es-MX" sz="2600" dirty="0" smtClean="0">
                <a:latin typeface="Gothic720 BT" panose="020C0603020203020204" pitchFamily="34" charset="0"/>
              </a:rPr>
              <a:t>(</a:t>
            </a:r>
            <a:r>
              <a:rPr lang="es-MX" sz="2600" dirty="0" err="1" smtClean="0">
                <a:latin typeface="Gothic720 BT" panose="020C0603020203020204" pitchFamily="34" charset="0"/>
              </a:rPr>
              <a:t>Aux</a:t>
            </a:r>
            <a:r>
              <a:rPr lang="es-MX" sz="2600" dirty="0" smtClean="0">
                <a:latin typeface="Gothic720 BT" panose="020C0603020203020204" pitchFamily="34" charset="0"/>
              </a:rPr>
              <a:t>. S.T.)</a:t>
            </a:r>
          </a:p>
          <a:p>
            <a:pPr marL="0" indent="0" algn="just">
              <a:buNone/>
              <a:defRPr/>
            </a:pPr>
            <a:r>
              <a:rPr lang="es-MX" sz="2600" b="1" dirty="0" smtClean="0">
                <a:latin typeface="Gothic720 BT" panose="020C0603020203020204" pitchFamily="34" charset="0"/>
              </a:rPr>
              <a:t>Artículo 11 del ROEIEEQ. </a:t>
            </a:r>
            <a:r>
              <a:rPr lang="es-MX" sz="2600" dirty="0">
                <a:latin typeface="Gothic720 BT" panose="020C0603020203020204" pitchFamily="34" charset="0"/>
              </a:rPr>
              <a:t>El funcionariado del Instituto podrá ejercer la función de la Oficialía de manera </a:t>
            </a:r>
            <a:r>
              <a:rPr lang="es-MX" sz="2600" u="sng" dirty="0">
                <a:latin typeface="Gothic720 BT" panose="020C0603020203020204" pitchFamily="34" charset="0"/>
              </a:rPr>
              <a:t>individual</a:t>
            </a:r>
            <a:r>
              <a:rPr lang="es-MX" sz="2600" dirty="0">
                <a:latin typeface="Gothic720 BT" panose="020C0603020203020204" pitchFamily="34" charset="0"/>
              </a:rPr>
              <a:t>, </a:t>
            </a:r>
            <a:r>
              <a:rPr lang="es-MX" sz="2600" u="sng" dirty="0">
                <a:latin typeface="Gothic720 BT" panose="020C0603020203020204" pitchFamily="34" charset="0"/>
              </a:rPr>
              <a:t>conjunta</a:t>
            </a:r>
            <a:r>
              <a:rPr lang="es-MX" sz="2600" dirty="0">
                <a:latin typeface="Gothic720 BT" panose="020C0603020203020204" pitchFamily="34" charset="0"/>
              </a:rPr>
              <a:t> o </a:t>
            </a:r>
            <a:r>
              <a:rPr lang="es-MX" sz="2600" u="sng" dirty="0">
                <a:latin typeface="Gothic720 BT" panose="020C0603020203020204" pitchFamily="34" charset="0"/>
              </a:rPr>
              <a:t>sucesiva</a:t>
            </a:r>
            <a:r>
              <a:rPr lang="es-MX" sz="2600" dirty="0">
                <a:latin typeface="Gothic720 BT" panose="020C0603020203020204" pitchFamily="34" charset="0"/>
              </a:rPr>
              <a:t>, lo cual deberá hacerse constar en el acta correspondiente</a:t>
            </a:r>
            <a:r>
              <a:rPr lang="es-MX" sz="2600" dirty="0" smtClean="0">
                <a:latin typeface="Gothic720 BT" panose="020C0603020203020204" pitchFamily="34" charset="0"/>
              </a:rPr>
              <a:t>.</a:t>
            </a:r>
          </a:p>
          <a:p>
            <a:pPr marL="0" indent="0" algn="just">
              <a:buNone/>
              <a:defRPr/>
            </a:pPr>
            <a:r>
              <a:rPr lang="es-MX" sz="2600" b="1" dirty="0" smtClean="0">
                <a:latin typeface="Gothic720 BT" panose="020C0603020203020204" pitchFamily="34" charset="0"/>
              </a:rPr>
              <a:t>Artículo</a:t>
            </a:r>
            <a:r>
              <a:rPr lang="es-419" sz="2600" b="1" dirty="0" smtClean="0">
                <a:latin typeface="Gothic720 BT" panose="020C0603020203020204" pitchFamily="34" charset="0"/>
              </a:rPr>
              <a:t> 13 </a:t>
            </a:r>
            <a:r>
              <a:rPr lang="es-419" sz="2600" b="1" dirty="0">
                <a:latin typeface="Gothic720 BT" panose="020C0603020203020204" pitchFamily="34" charset="0"/>
              </a:rPr>
              <a:t>fracción III y </a:t>
            </a:r>
            <a:r>
              <a:rPr lang="es-419" sz="2600" b="1" dirty="0" smtClean="0">
                <a:latin typeface="Gothic720 BT" panose="020C0603020203020204" pitchFamily="34" charset="0"/>
              </a:rPr>
              <a:t>27 del </a:t>
            </a:r>
            <a:r>
              <a:rPr lang="es-MX" sz="2600" b="1" dirty="0" smtClean="0">
                <a:latin typeface="Gothic720 BT" panose="020C0603020203020204" pitchFamily="34" charset="0"/>
              </a:rPr>
              <a:t>ROEIEEQ</a:t>
            </a:r>
            <a:r>
              <a:rPr lang="es-419" sz="2600" b="1" dirty="0" smtClean="0">
                <a:latin typeface="Gothic720 BT" panose="020C0603020203020204" pitchFamily="34" charset="0"/>
              </a:rPr>
              <a:t>. </a:t>
            </a:r>
            <a:r>
              <a:rPr lang="es-419" sz="2600" dirty="0">
                <a:latin typeface="Gothic720 BT" panose="020C0603020203020204" pitchFamily="34" charset="0"/>
              </a:rPr>
              <a:t>La Dirección Ejecutiva de Asuntos Jurídicos deberá llevar un registro de</a:t>
            </a:r>
            <a:r>
              <a:rPr lang="es-MX" sz="2600" dirty="0">
                <a:latin typeface="Gothic720 BT" panose="020C0603020203020204" pitchFamily="34" charset="0"/>
              </a:rPr>
              <a:t> las peticiones recibidas ante el Instituto, así como de las actas de las diligencias que se realicen en ejercicio de la función de la Oficialía Electoral. (Sistema informático de Oficialía-IEEQ</a:t>
            </a:r>
            <a:r>
              <a:rPr lang="es-MX" sz="2600" dirty="0" smtClean="0">
                <a:latin typeface="Gothic720 BT" panose="020C0603020203020204" pitchFamily="34" charset="0"/>
              </a:rPr>
              <a:t>)</a:t>
            </a:r>
            <a:r>
              <a:rPr lang="es-MX" sz="2400" dirty="0">
                <a:latin typeface="Gothic720 BT" panose="020C0603020203020204" pitchFamily="34" charset="0"/>
              </a:rPr>
              <a:t>.</a:t>
            </a:r>
            <a:endParaRPr lang="es-MX" sz="2600" dirty="0">
              <a:latin typeface="Gothic720 BT" panose="020C0603020203020204" pitchFamily="34" charset="0"/>
            </a:endParaRPr>
          </a:p>
        </p:txBody>
      </p:sp>
    </p:spTree>
    <p:extLst>
      <p:ext uri="{BB962C8B-B14F-4D97-AF65-F5344CB8AC3E}">
        <p14:creationId xmlns:p14="http://schemas.microsoft.com/office/powerpoint/2010/main" val="150664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
        <p:nvSpPr>
          <p:cNvPr id="11" name="1 Título"/>
          <p:cNvSpPr txBox="1">
            <a:spLocks/>
          </p:cNvSpPr>
          <p:nvPr/>
        </p:nvSpPr>
        <p:spPr>
          <a:xfrm>
            <a:off x="1125859" y="2204864"/>
            <a:ext cx="10145549" cy="31982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accent4">
                    <a:lumMod val="50000"/>
                  </a:schemeClr>
                </a:solidFill>
                <a:latin typeface="Gothic720 BT" panose="020C0603020203020204" pitchFamily="34" charset="0"/>
              </a:rPr>
              <a:t>Apartado 1. La Función de Oficialía </a:t>
            </a:r>
            <a:br>
              <a:rPr lang="es-MX" dirty="0" smtClean="0">
                <a:solidFill>
                  <a:schemeClr val="accent4">
                    <a:lumMod val="50000"/>
                  </a:schemeClr>
                </a:solidFill>
                <a:latin typeface="Gothic720 BT" panose="020C0603020203020204" pitchFamily="34" charset="0"/>
              </a:rPr>
            </a:br>
            <a:r>
              <a:rPr lang="es-MX" dirty="0" smtClean="0">
                <a:solidFill>
                  <a:schemeClr val="accent4">
                    <a:lumMod val="50000"/>
                  </a:schemeClr>
                </a:solidFill>
                <a:latin typeface="Gothic720 BT" panose="020C0603020203020204" pitchFamily="34" charset="0"/>
              </a:rPr>
              <a:t>Electoral</a:t>
            </a:r>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0236" y="332656"/>
            <a:ext cx="8229600" cy="864096"/>
          </a:xfrm>
        </p:spPr>
        <p:txBody>
          <a:bodyPr>
            <a:normAutofit/>
          </a:bodyPr>
          <a:lstStyle/>
          <a:p>
            <a:r>
              <a:rPr lang="es-ES" sz="3500" dirty="0" smtClean="0">
                <a:solidFill>
                  <a:schemeClr val="accent4">
                    <a:lumMod val="50000"/>
                  </a:schemeClr>
                </a:solidFill>
                <a:latin typeface="Gothic720 BT" panose="020C0603020203020204" pitchFamily="34" charset="0"/>
              </a:rPr>
              <a:t>Legitimación</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21804" y="1484784"/>
            <a:ext cx="10945216" cy="5400600"/>
          </a:xfrm>
        </p:spPr>
        <p:txBody>
          <a:bodyPr>
            <a:normAutofit/>
          </a:bodyPr>
          <a:lstStyle/>
          <a:p>
            <a:pPr algn="just"/>
            <a:r>
              <a:rPr lang="es-MX" sz="2200" b="1" dirty="0" smtClean="0">
                <a:latin typeface="Gothic720 BT" panose="020C0603020203020204" pitchFamily="34" charset="0"/>
              </a:rPr>
              <a:t>Artículos 63, incisos a) y b) de la LEEQ, así como 15 y 16 del ROEIEEQ. </a:t>
            </a:r>
          </a:p>
          <a:p>
            <a:pPr algn="just">
              <a:buFont typeface="Wingdings" panose="05000000000000000000" pitchFamily="2" charset="2"/>
              <a:buChar char="ü"/>
            </a:pPr>
            <a:r>
              <a:rPr lang="es-MX" sz="2200" dirty="0" smtClean="0">
                <a:latin typeface="Gothic720 BT" panose="020C0603020203020204" pitchFamily="34" charset="0"/>
              </a:rPr>
              <a:t>Partidos políticos, a través de sus representaciones acreditadas ante el Consejo General o Consejos Distritales y Municipales.</a:t>
            </a:r>
          </a:p>
          <a:p>
            <a:pPr algn="just">
              <a:buFont typeface="Wingdings" panose="05000000000000000000" pitchFamily="2" charset="2"/>
              <a:buChar char="ü"/>
            </a:pPr>
            <a:r>
              <a:rPr lang="es-MX" sz="2200" dirty="0" smtClean="0">
                <a:latin typeface="Gothic720 BT" panose="020C0603020203020204" pitchFamily="34" charset="0"/>
              </a:rPr>
              <a:t>Candidaturas independientes por sí o a través de sus representaciones legítimas.</a:t>
            </a:r>
          </a:p>
          <a:p>
            <a:pPr algn="just">
              <a:buFont typeface="Wingdings" panose="05000000000000000000" pitchFamily="2" charset="2"/>
              <a:buChar char="ü"/>
            </a:pPr>
            <a:r>
              <a:rPr lang="es-MX" sz="2200" dirty="0" smtClean="0">
                <a:latin typeface="Gothic720 BT" panose="020C0603020203020204" pitchFamily="34" charset="0"/>
              </a:rPr>
              <a:t>Órganos del Instituto, (hacer constar actos o hechos que influyan o afecten la organización del proceso electoral.)  </a:t>
            </a:r>
          </a:p>
          <a:p>
            <a:pPr algn="just">
              <a:buFont typeface="Wingdings" panose="05000000000000000000" pitchFamily="2" charset="2"/>
              <a:buChar char="ü"/>
            </a:pPr>
            <a:r>
              <a:rPr lang="es-MX" sz="2200" dirty="0" smtClean="0">
                <a:latin typeface="Gothic720 BT" panose="020C0603020203020204" pitchFamily="34" charset="0"/>
              </a:rPr>
              <a:t>Tribunal Electoral del Estado de Querétaro, (constatar actos o hechos con motivo de la sustanciación o resolución de procedimientos sancionadores).</a:t>
            </a:r>
          </a:p>
          <a:p>
            <a:r>
              <a:rPr lang="es-MX" sz="2200" b="1" dirty="0" smtClean="0">
                <a:latin typeface="Gothic720 BT" panose="020C0603020203020204" pitchFamily="34" charset="0"/>
              </a:rPr>
              <a:t>Artículo 118  de la LEEQ. </a:t>
            </a:r>
            <a:endParaRPr lang="es-MX" sz="2200" b="1" dirty="0">
              <a:latin typeface="Gothic720 BT" panose="020C0603020203020204" pitchFamily="34" charset="0"/>
            </a:endParaRPr>
          </a:p>
          <a:p>
            <a:pPr algn="just">
              <a:buFont typeface="Wingdings" panose="05000000000000000000" pitchFamily="2" charset="2"/>
              <a:buChar char="ü"/>
            </a:pPr>
            <a:r>
              <a:rPr lang="es-MX" sz="2200" dirty="0" smtClean="0">
                <a:latin typeface="Gothic720 BT" panose="020C0603020203020204" pitchFamily="34" charset="0"/>
              </a:rPr>
              <a:t>Durante el día de la Jornada Electoral, la oficialía electoral del Instituto en atención a su capacidad operativa se encuentra a disposición de los partidos políticos, candidaturas y ciudadanía.</a:t>
            </a:r>
          </a:p>
          <a:p>
            <a:pPr lvl="1"/>
            <a:endParaRPr lang="es-MX" sz="2000" dirty="0"/>
          </a:p>
        </p:txBody>
      </p:sp>
    </p:spTree>
    <p:extLst>
      <p:ext uri="{BB962C8B-B14F-4D97-AF65-F5344CB8AC3E}">
        <p14:creationId xmlns:p14="http://schemas.microsoft.com/office/powerpoint/2010/main" val="402306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0236" y="260648"/>
            <a:ext cx="8229600" cy="1143000"/>
          </a:xfrm>
        </p:spPr>
        <p:txBody>
          <a:bodyPr>
            <a:normAutofit/>
          </a:bodyPr>
          <a:lstStyle/>
          <a:p>
            <a:r>
              <a:rPr lang="es-MX" sz="3600" dirty="0" smtClean="0">
                <a:solidFill>
                  <a:schemeClr val="accent4">
                    <a:lumMod val="50000"/>
                  </a:schemeClr>
                </a:solidFill>
                <a:latin typeface="Gothic720 BT" panose="020C0603020203020204" pitchFamily="34" charset="0"/>
              </a:rPr>
              <a:t>Generalidades</a:t>
            </a:r>
            <a:endParaRPr lang="es-MX" sz="36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844824"/>
            <a:ext cx="10873208" cy="4680520"/>
          </a:xfrm>
        </p:spPr>
        <p:txBody>
          <a:bodyPr>
            <a:normAutofit fontScale="70000" lnSpcReduction="20000"/>
          </a:bodyPr>
          <a:lstStyle/>
          <a:p>
            <a:pPr marL="0" indent="0" algn="ctr">
              <a:buNone/>
            </a:pPr>
            <a:r>
              <a:rPr lang="es-MX" sz="3400" b="1" dirty="0">
                <a:latin typeface="Gothic720 BT" panose="020C0603020203020204" pitchFamily="34" charset="0"/>
              </a:rPr>
              <a:t>Artículo </a:t>
            </a:r>
            <a:r>
              <a:rPr lang="es-MX" sz="3400" b="1" dirty="0" smtClean="0">
                <a:latin typeface="Gothic720 BT" panose="020C0603020203020204" pitchFamily="34" charset="0"/>
              </a:rPr>
              <a:t>6  del ROEIEEQ.</a:t>
            </a:r>
            <a:r>
              <a:rPr lang="es-MX" sz="3400" dirty="0" smtClean="0">
                <a:latin typeface="Gothic720 BT" panose="020C0603020203020204" pitchFamily="34" charset="0"/>
              </a:rPr>
              <a:t> </a:t>
            </a:r>
          </a:p>
          <a:p>
            <a:pPr marL="0" indent="0" algn="just">
              <a:buNone/>
            </a:pPr>
            <a:r>
              <a:rPr lang="es-MX" sz="3400" dirty="0">
                <a:latin typeface="Gothic720 BT" panose="020C0603020203020204" pitchFamily="34" charset="0"/>
              </a:rPr>
              <a:t>Para el ejercicio de la función de la Oficialía se deberá observar lo siguiente: </a:t>
            </a:r>
          </a:p>
          <a:p>
            <a:pPr algn="just">
              <a:buFont typeface="Wingdings" panose="05000000000000000000" pitchFamily="2" charset="2"/>
              <a:buChar char="ü"/>
            </a:pPr>
            <a:r>
              <a:rPr lang="es-MX" sz="3300" dirty="0" smtClean="0">
                <a:latin typeface="Gothic720 BT" panose="020C0603020203020204" pitchFamily="34" charset="0"/>
              </a:rPr>
              <a:t>Que </a:t>
            </a:r>
            <a:r>
              <a:rPr lang="es-MX" sz="3300" dirty="0">
                <a:latin typeface="Gothic720 BT" panose="020C0603020203020204" pitchFamily="34" charset="0"/>
              </a:rPr>
              <a:t>toda petición, para su trámite, cumpla con los requisitos de este </a:t>
            </a:r>
            <a:r>
              <a:rPr lang="es-MX" sz="3300" dirty="0" smtClean="0">
                <a:latin typeface="Gothic720 BT" panose="020C0603020203020204" pitchFamily="34" charset="0"/>
              </a:rPr>
              <a:t>Reglamento.</a:t>
            </a:r>
          </a:p>
          <a:p>
            <a:pPr algn="just">
              <a:buFont typeface="Wingdings" panose="05000000000000000000" pitchFamily="2" charset="2"/>
              <a:buChar char="ü"/>
            </a:pPr>
            <a:r>
              <a:rPr lang="es-MX" sz="3300" dirty="0" smtClean="0">
                <a:latin typeface="Gothic720 BT" panose="020C0603020203020204" pitchFamily="34" charset="0"/>
              </a:rPr>
              <a:t>El </a:t>
            </a:r>
            <a:r>
              <a:rPr lang="es-MX" sz="3300" dirty="0">
                <a:latin typeface="Gothic720 BT" panose="020C0603020203020204" pitchFamily="34" charset="0"/>
              </a:rPr>
              <a:t>respeto al principio de autodeterminación de los partidos políticos, conforme lo previsto en la Ley General de Partidos Políticos. </a:t>
            </a:r>
            <a:endParaRPr lang="es-MX" sz="3300" dirty="0" smtClean="0">
              <a:latin typeface="Gothic720 BT" panose="020C0603020203020204" pitchFamily="34" charset="0"/>
            </a:endParaRPr>
          </a:p>
          <a:p>
            <a:pPr algn="just">
              <a:buFont typeface="Wingdings" panose="05000000000000000000" pitchFamily="2" charset="2"/>
              <a:buChar char="ü"/>
            </a:pPr>
            <a:r>
              <a:rPr lang="es-MX" sz="3300" dirty="0" smtClean="0">
                <a:latin typeface="Gothic720 BT" panose="020C0603020203020204" pitchFamily="34" charset="0"/>
              </a:rPr>
              <a:t>No </a:t>
            </a:r>
            <a:r>
              <a:rPr lang="es-MX" sz="3300" dirty="0">
                <a:latin typeface="Gothic720 BT" panose="020C0603020203020204" pitchFamily="34" charset="0"/>
              </a:rPr>
              <a:t>limitar el derecho de los partidos políticos o de las candidaturas independientes para solicitar el servicio de fe pública de actos o hechos que proporciona el notariado </a:t>
            </a:r>
            <a:r>
              <a:rPr lang="es-MX" sz="3300" dirty="0" smtClean="0">
                <a:latin typeface="Gothic720 BT" panose="020C0603020203020204" pitchFamily="34" charset="0"/>
              </a:rPr>
              <a:t>público.</a:t>
            </a:r>
          </a:p>
          <a:p>
            <a:pPr algn="just">
              <a:buFont typeface="Wingdings" panose="05000000000000000000" pitchFamily="2" charset="2"/>
              <a:buChar char="ü"/>
            </a:pPr>
            <a:r>
              <a:rPr lang="es-MX" sz="3300" dirty="0" smtClean="0">
                <a:latin typeface="Gothic720 BT" panose="020C0603020203020204" pitchFamily="34" charset="0"/>
              </a:rPr>
              <a:t>La </a:t>
            </a:r>
            <a:r>
              <a:rPr lang="es-MX" sz="3300" dirty="0">
                <a:latin typeface="Gothic720 BT" panose="020C0603020203020204" pitchFamily="34" charset="0"/>
              </a:rPr>
              <a:t>función de la Oficialía no limita ni sustituye la colaboración de la fe pública notarial para el auxilio de la autoridad electoral durante el desarrollo de la jornada electoral en el proceso electoral de la entidad, en términos de lo previsto en la Ley Electoral.</a:t>
            </a:r>
          </a:p>
        </p:txBody>
      </p:sp>
    </p:spTree>
    <p:extLst>
      <p:ext uri="{BB962C8B-B14F-4D97-AF65-F5344CB8AC3E}">
        <p14:creationId xmlns:p14="http://schemas.microsoft.com/office/powerpoint/2010/main" val="378316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42284" y="116632"/>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Requisitos</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331640"/>
            <a:ext cx="10873208" cy="4545632"/>
          </a:xfrm>
        </p:spPr>
        <p:txBody>
          <a:bodyPr>
            <a:noAutofit/>
          </a:bodyPr>
          <a:lstStyle/>
          <a:p>
            <a:pPr marL="0" indent="0" algn="just">
              <a:buNone/>
            </a:pPr>
            <a:r>
              <a:rPr lang="es-MX" b="1" dirty="0" smtClean="0">
                <a:latin typeface="Gothic720 BT" panose="020C0603020203020204" pitchFamily="34" charset="0"/>
              </a:rPr>
              <a:t>Artículo 16  del ROEIEEQ. </a:t>
            </a:r>
          </a:p>
          <a:p>
            <a:pPr algn="just">
              <a:buFont typeface="Wingdings" panose="05000000000000000000" pitchFamily="2" charset="2"/>
              <a:buChar char="ü"/>
            </a:pPr>
            <a:r>
              <a:rPr lang="es-MX" dirty="0" smtClean="0">
                <a:latin typeface="Gothic720 BT" panose="020C0603020203020204" pitchFamily="34" charset="0"/>
              </a:rPr>
              <a:t>Entregarse </a:t>
            </a:r>
            <a:r>
              <a:rPr lang="es-MX" dirty="0">
                <a:latin typeface="Gothic720 BT" panose="020C0603020203020204" pitchFamily="34" charset="0"/>
              </a:rPr>
              <a:t>por escrito en la Oficialía de Partes del Instituto o ante los Consejos, según </a:t>
            </a:r>
            <a:r>
              <a:rPr lang="es-MX" dirty="0" smtClean="0">
                <a:latin typeface="Gothic720 BT" panose="020C0603020203020204" pitchFamily="34" charset="0"/>
              </a:rPr>
              <a:t>corresponda.</a:t>
            </a:r>
          </a:p>
          <a:p>
            <a:pPr algn="just">
              <a:buFont typeface="Wingdings" panose="05000000000000000000" pitchFamily="2" charset="2"/>
              <a:buChar char="ü"/>
            </a:pPr>
            <a:r>
              <a:rPr lang="es-MX" dirty="0" smtClean="0">
                <a:latin typeface="Gothic720 BT" panose="020C0603020203020204" pitchFamily="34" charset="0"/>
              </a:rPr>
              <a:t>Presentarse por lo menos con cuarenta y ocho horas de anticipación a los actos o hechos que se pretende sean constatados</a:t>
            </a:r>
          </a:p>
          <a:p>
            <a:pPr algn="just">
              <a:buFont typeface="Wingdings" panose="05000000000000000000" pitchFamily="2" charset="2"/>
              <a:buChar char="ü"/>
            </a:pPr>
            <a:r>
              <a:rPr lang="es-MX" dirty="0" smtClean="0">
                <a:latin typeface="Gothic720 BT" panose="020C0603020203020204" pitchFamily="34" charset="0"/>
              </a:rPr>
              <a:t>Nombre </a:t>
            </a:r>
            <a:r>
              <a:rPr lang="es-MX" dirty="0">
                <a:latin typeface="Gothic720 BT" panose="020C0603020203020204" pitchFamily="34" charset="0"/>
              </a:rPr>
              <a:t>del partido político, de la candidatura independiente o persona peticionaria que cuente con legitimación, así como de su representación legítima y los documentos que acrediten el carácter con el que comparece, salvo la representación de los partidos políticos con acreditación ante el Consejo General o Consejos. </a:t>
            </a:r>
            <a:endParaRPr lang="es-MX" dirty="0" smtClean="0">
              <a:latin typeface="Gothic720 BT" panose="020C0603020203020204" pitchFamily="34" charset="0"/>
            </a:endParaRPr>
          </a:p>
          <a:p>
            <a:pPr algn="just">
              <a:buFont typeface="Wingdings" panose="05000000000000000000" pitchFamily="2" charset="2"/>
              <a:buChar char="ü"/>
            </a:pPr>
            <a:r>
              <a:rPr lang="es-MX" dirty="0" smtClean="0">
                <a:latin typeface="Gothic720 BT" panose="020C0603020203020204" pitchFamily="34" charset="0"/>
              </a:rPr>
              <a:t>Nombre </a:t>
            </a:r>
            <a:r>
              <a:rPr lang="es-MX" dirty="0">
                <a:latin typeface="Gothic720 BT" panose="020C0603020203020204" pitchFamily="34" charset="0"/>
              </a:rPr>
              <a:t>o denominación del partido político, o de la persona física o moral, de las personas señaladas como presuntas responsables de actos o hechos que afecten la contienda </a:t>
            </a:r>
            <a:r>
              <a:rPr lang="es-MX" dirty="0" smtClean="0">
                <a:latin typeface="Gothic720 BT" panose="020C0603020203020204" pitchFamily="34" charset="0"/>
              </a:rPr>
              <a:t>electoral</a:t>
            </a:r>
          </a:p>
          <a:p>
            <a:pPr algn="just">
              <a:buFont typeface="Wingdings" panose="05000000000000000000" pitchFamily="2" charset="2"/>
              <a:buChar char="ü"/>
            </a:pPr>
            <a:r>
              <a:rPr lang="es-MX" dirty="0" smtClean="0">
                <a:latin typeface="Gothic720 BT" panose="020C0603020203020204" pitchFamily="34" charset="0"/>
              </a:rPr>
              <a:t>Domicilio </a:t>
            </a:r>
            <a:r>
              <a:rPr lang="es-MX" dirty="0">
                <a:latin typeface="Gothic720 BT" panose="020C0603020203020204" pitchFamily="34" charset="0"/>
              </a:rPr>
              <a:t>para oír y recibir notificaciones. En el caso que se omita, estas se realizarán por estrados</a:t>
            </a:r>
            <a:r>
              <a:rPr lang="es-MX" dirty="0" smtClean="0">
                <a:latin typeface="Gothic720 BT" panose="020C0603020203020204" pitchFamily="34" charset="0"/>
              </a:rPr>
              <a:t>.</a:t>
            </a:r>
            <a:endParaRPr lang="es-MX" dirty="0">
              <a:latin typeface="Gothic720 BT" panose="020C0603020203020204" pitchFamily="34" charset="0"/>
            </a:endParaRPr>
          </a:p>
        </p:txBody>
      </p:sp>
    </p:spTree>
    <p:extLst>
      <p:ext uri="{BB962C8B-B14F-4D97-AF65-F5344CB8AC3E}">
        <p14:creationId xmlns:p14="http://schemas.microsoft.com/office/powerpoint/2010/main" val="95292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549796" y="1196752"/>
            <a:ext cx="10945216" cy="5256584"/>
          </a:xfrm>
        </p:spPr>
        <p:txBody>
          <a:bodyPr>
            <a:normAutofit/>
          </a:bodyPr>
          <a:lstStyle/>
          <a:p>
            <a:pPr lvl="1" algn="just">
              <a:buFont typeface="Wingdings" panose="05000000000000000000" pitchFamily="2" charset="2"/>
              <a:buChar char="ü"/>
            </a:pPr>
            <a:r>
              <a:rPr lang="es-MX" sz="2400" dirty="0" smtClean="0">
                <a:latin typeface="Gothic720 BT" panose="020C0603020203020204" pitchFamily="34" charset="0"/>
              </a:rPr>
              <a:t>Señalar </a:t>
            </a:r>
            <a:r>
              <a:rPr lang="es-MX" sz="2400" dirty="0">
                <a:latin typeface="Gothic720 BT" panose="020C0603020203020204" pitchFamily="34" charset="0"/>
              </a:rPr>
              <a:t>el domicilio completo, o en su caso ubicación exacta del lugar en el que se solicite se presencien los actos, hechos a fin de dar fe pública de los </a:t>
            </a:r>
            <a:r>
              <a:rPr lang="es-MX" sz="2400" dirty="0" smtClean="0">
                <a:latin typeface="Gothic720 BT" panose="020C0603020203020204" pitchFamily="34" charset="0"/>
              </a:rPr>
              <a:t>mismos.</a:t>
            </a:r>
          </a:p>
          <a:p>
            <a:pPr lvl="1" algn="just">
              <a:buFont typeface="Wingdings" panose="05000000000000000000" pitchFamily="2" charset="2"/>
              <a:buChar char="ü"/>
            </a:pPr>
            <a:r>
              <a:rPr lang="es-MX" sz="2400" dirty="0" smtClean="0">
                <a:latin typeface="Gothic720 BT" panose="020C0603020203020204" pitchFamily="34" charset="0"/>
              </a:rPr>
              <a:t>Podrá </a:t>
            </a:r>
            <a:r>
              <a:rPr lang="es-MX" sz="2400" dirty="0">
                <a:latin typeface="Gothic720 BT" panose="020C0603020203020204" pitchFamily="34" charset="0"/>
              </a:rPr>
              <a:t>presentarse como parte de un escrito de denuncia o de forma independiente. </a:t>
            </a:r>
            <a:endParaRPr lang="es-MX" sz="2400" dirty="0" smtClean="0">
              <a:latin typeface="Gothic720 BT" panose="020C0603020203020204" pitchFamily="34" charset="0"/>
            </a:endParaRPr>
          </a:p>
          <a:p>
            <a:pPr lvl="1" algn="just">
              <a:buFont typeface="Wingdings" panose="05000000000000000000" pitchFamily="2" charset="2"/>
              <a:buChar char="ü"/>
            </a:pPr>
            <a:r>
              <a:rPr lang="es-MX" sz="2400" dirty="0">
                <a:latin typeface="Gothic720 BT" panose="020C0603020203020204" pitchFamily="34" charset="0"/>
              </a:rPr>
              <a:t>Contener la narración expresa y clara de los actos o hechos a constatar y de las circunstancias precisas de modo, tiempo y lugar que hagan posible ubicarlos objetivamente.</a:t>
            </a:r>
          </a:p>
          <a:p>
            <a:pPr lvl="1" algn="just">
              <a:buFont typeface="Wingdings" panose="05000000000000000000" pitchFamily="2" charset="2"/>
              <a:buChar char="ü"/>
            </a:pPr>
            <a:r>
              <a:rPr lang="es-MX" sz="2400" dirty="0">
                <a:latin typeface="Gothic720 BT" panose="020C0603020203020204" pitchFamily="34" charset="0"/>
              </a:rPr>
              <a:t>Señalar de manera precisa las circunstancias de modo, tiempo y lugar de los actos o hechos a certificar que causen afectación al proceso electoral o vulneren los bienes jurídicos tutelados por la legislación electoral. </a:t>
            </a:r>
          </a:p>
          <a:p>
            <a:pPr lvl="1" algn="just">
              <a:buFont typeface="Wingdings" panose="05000000000000000000" pitchFamily="2" charset="2"/>
              <a:buChar char="ü"/>
            </a:pPr>
            <a:r>
              <a:rPr lang="es-MX" sz="2400" dirty="0">
                <a:latin typeface="Gothic720 BT" panose="020C0603020203020204" pitchFamily="34" charset="0"/>
              </a:rPr>
              <a:t>Acompañarse de los medios indiciarios o probatorios, en su caso.</a:t>
            </a:r>
          </a:p>
          <a:p>
            <a:pPr lvl="1" algn="just">
              <a:buFont typeface="Wingdings" panose="05000000000000000000" pitchFamily="2" charset="2"/>
              <a:buChar char="ü"/>
            </a:pPr>
            <a:r>
              <a:rPr lang="es-MX" sz="2400" dirty="0">
                <a:latin typeface="Gothic720 BT" panose="020C0603020203020204" pitchFamily="34" charset="0"/>
              </a:rPr>
              <a:t>Cuando se refiera a propaganda considerada calumniosa, sólo podrá solicitarse por la parte afectada</a:t>
            </a:r>
            <a:r>
              <a:rPr lang="es-MX" sz="2400" dirty="0" smtClean="0">
                <a:latin typeface="Gothic720 BT" panose="020C0603020203020204" pitchFamily="34" charset="0"/>
              </a:rPr>
              <a:t>.</a:t>
            </a:r>
            <a:endParaRPr lang="es-MX" sz="2400" dirty="0">
              <a:latin typeface="Gothic720 BT" panose="020C0603020203020204" pitchFamily="34" charset="0"/>
            </a:endParaRPr>
          </a:p>
          <a:p>
            <a:pPr algn="just"/>
            <a:endParaRPr lang="es-MX" sz="2200" dirty="0">
              <a:latin typeface="Gothic720 BT" panose="020C0603020203020204" pitchFamily="34" charset="0"/>
            </a:endParaRPr>
          </a:p>
          <a:p>
            <a:endParaRPr lang="es-MX" dirty="0"/>
          </a:p>
          <a:p>
            <a:endParaRPr lang="es-MX" dirty="0"/>
          </a:p>
        </p:txBody>
      </p:sp>
    </p:spTree>
    <p:extLst>
      <p:ext uri="{BB962C8B-B14F-4D97-AF65-F5344CB8AC3E}">
        <p14:creationId xmlns:p14="http://schemas.microsoft.com/office/powerpoint/2010/main" val="175043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621804" y="1556792"/>
            <a:ext cx="10873208" cy="5256584"/>
          </a:xfrm>
        </p:spPr>
        <p:txBody>
          <a:bodyPr>
            <a:noAutofit/>
          </a:bodyPr>
          <a:lstStyle/>
          <a:p>
            <a:pPr lvl="1" algn="just">
              <a:buFont typeface="Wingdings" panose="05000000000000000000" pitchFamily="2" charset="2"/>
              <a:buChar char="ü"/>
            </a:pPr>
            <a:r>
              <a:rPr lang="es-MX" sz="2400" dirty="0" smtClean="0">
                <a:latin typeface="Gothic720 BT" panose="020C0603020203020204" pitchFamily="34" charset="0"/>
              </a:rPr>
              <a:t>Las </a:t>
            </a:r>
            <a:r>
              <a:rPr lang="es-MX" sz="2400" dirty="0">
                <a:latin typeface="Gothic720 BT" panose="020C0603020203020204" pitchFamily="34" charset="0"/>
              </a:rPr>
              <a:t>solicitudes vinculadas con la asistencia a eventos deberán especificar de manera precisa los actos a verificar en el sitio señalado, así como precisar las circunstancias de modo, tiempo y lugar de los hechos objeto de la petición, en ningún caso se deberán utilizar referencias genéricas o imprecisas. </a:t>
            </a:r>
          </a:p>
          <a:p>
            <a:pPr lvl="1" algn="just">
              <a:buFont typeface="Wingdings" panose="05000000000000000000" pitchFamily="2" charset="2"/>
              <a:buChar char="ü"/>
            </a:pPr>
            <a:endParaRPr lang="es-MX" sz="2400" dirty="0" smtClean="0">
              <a:latin typeface="Gothic720 BT" panose="020C0603020203020204" pitchFamily="34" charset="0"/>
            </a:endParaRPr>
          </a:p>
          <a:p>
            <a:pPr lvl="1" algn="just">
              <a:buFont typeface="Wingdings" panose="05000000000000000000" pitchFamily="2" charset="2"/>
              <a:buChar char="ü"/>
            </a:pPr>
            <a:r>
              <a:rPr lang="es-MX" sz="2400" dirty="0" smtClean="0">
                <a:latin typeface="Gothic720 BT" panose="020C0603020203020204" pitchFamily="34" charset="0"/>
              </a:rPr>
              <a:t>En </a:t>
            </a:r>
            <a:r>
              <a:rPr lang="es-MX" sz="2400" dirty="0">
                <a:latin typeface="Gothic720 BT" panose="020C0603020203020204" pitchFamily="34" charset="0"/>
              </a:rPr>
              <a:t>el caso de la certificación de videos o audios, deberá precisarse el minuto de inicio y conclusión de cada acto o hecho objeto de la petición. </a:t>
            </a:r>
            <a:endParaRPr lang="es-MX" sz="2400" dirty="0" smtClean="0">
              <a:latin typeface="Gothic720 BT" panose="020C0603020203020204" pitchFamily="34" charset="0"/>
            </a:endParaRPr>
          </a:p>
          <a:p>
            <a:pPr lvl="1" algn="just">
              <a:buFont typeface="Wingdings" panose="05000000000000000000" pitchFamily="2" charset="2"/>
              <a:buChar char="ü"/>
            </a:pPr>
            <a:endParaRPr lang="es-MX" sz="2400" dirty="0">
              <a:latin typeface="Gothic720 BT" panose="020C0603020203020204" pitchFamily="34" charset="0"/>
            </a:endParaRPr>
          </a:p>
          <a:p>
            <a:pPr lvl="1" algn="just">
              <a:buFont typeface="Wingdings" panose="05000000000000000000" pitchFamily="2" charset="2"/>
              <a:buChar char="ü"/>
            </a:pPr>
            <a:r>
              <a:rPr lang="es-MX" sz="2400" dirty="0" smtClean="0">
                <a:latin typeface="Gothic720 BT" panose="020C0603020203020204" pitchFamily="34" charset="0"/>
              </a:rPr>
              <a:t>La </a:t>
            </a:r>
            <a:r>
              <a:rPr lang="es-MX" sz="2400" dirty="0">
                <a:latin typeface="Gothic720 BT" panose="020C0603020203020204" pitchFamily="34" charset="0"/>
              </a:rPr>
              <a:t>petición deberá atender los requisitos citados y bajo ninguna circunstancia al señalar los actos o hechos a constatar podrá realizarse de manera genérica</a:t>
            </a:r>
            <a:r>
              <a:rPr lang="es-MX" sz="2400" dirty="0" smtClean="0">
                <a:latin typeface="Gothic720 BT" panose="020C0603020203020204" pitchFamily="34" charset="0"/>
              </a:rPr>
              <a:t>.</a:t>
            </a:r>
            <a:endParaRPr lang="es-MX" sz="2400" dirty="0">
              <a:latin typeface="Gothic720 BT" panose="020C0603020203020204" pitchFamily="34" charset="0"/>
            </a:endParaRPr>
          </a:p>
        </p:txBody>
      </p:sp>
    </p:spTree>
    <p:extLst>
      <p:ext uri="{BB962C8B-B14F-4D97-AF65-F5344CB8AC3E}">
        <p14:creationId xmlns:p14="http://schemas.microsoft.com/office/powerpoint/2010/main" val="136212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061964" y="76470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500" dirty="0" smtClean="0">
                <a:solidFill>
                  <a:schemeClr val="accent4">
                    <a:lumMod val="50000"/>
                  </a:schemeClr>
                </a:solidFill>
                <a:latin typeface="Gothic720 BT" panose="020C0603020203020204" pitchFamily="34" charset="0"/>
              </a:rPr>
              <a:t>Requisitos elementales de las actas circunstanciadas</a:t>
            </a:r>
            <a:endParaRPr lang="es-MX" sz="35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693812" y="2204864"/>
            <a:ext cx="10657184" cy="43924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2000" b="1" dirty="0" smtClean="0">
                <a:latin typeface="Gothic720 BT" panose="020C0603020203020204" pitchFamily="34" charset="0"/>
              </a:rPr>
              <a:t>       </a:t>
            </a:r>
            <a:r>
              <a:rPr lang="es-MX" sz="2400" b="1" dirty="0" smtClean="0">
                <a:latin typeface="Gothic720 BT" panose="020C0603020203020204" pitchFamily="34" charset="0"/>
              </a:rPr>
              <a:t>Artículo 21, fracción III del ROEIEEQ.</a:t>
            </a:r>
            <a:r>
              <a:rPr lang="es-MX" sz="2400" dirty="0" smtClean="0">
                <a:latin typeface="Gothic720 BT" panose="020C0603020203020204" pitchFamily="34" charset="0"/>
              </a:rPr>
              <a:t> </a:t>
            </a:r>
          </a:p>
          <a:p>
            <a:pPr marL="0" indent="0">
              <a:buNone/>
            </a:pPr>
            <a:endParaRPr lang="es-MX" sz="2400" dirty="0" smtClean="0">
              <a:latin typeface="Gothic720 BT" panose="020C0603020203020204" pitchFamily="34" charset="0"/>
            </a:endParaRPr>
          </a:p>
          <a:p>
            <a:pPr lvl="1" algn="just">
              <a:buFont typeface="Wingdings" panose="05000000000000000000" pitchFamily="2" charset="2"/>
              <a:buChar char="ü"/>
            </a:pPr>
            <a:r>
              <a:rPr lang="es-MX" sz="2000" dirty="0" smtClean="0">
                <a:latin typeface="Gothic720 BT" panose="020C0603020203020204" pitchFamily="34" charset="0"/>
              </a:rPr>
              <a:t>Datos de identificación del funcionariado del Instituto que tenga a cargo la diligencia, así como el área de su adscripción.</a:t>
            </a:r>
          </a:p>
          <a:p>
            <a:pPr lvl="1" algn="just">
              <a:buFont typeface="Wingdings" panose="05000000000000000000" pitchFamily="2" charset="2"/>
              <a:buChar char="ü"/>
            </a:pPr>
            <a:r>
              <a:rPr lang="es-MX" sz="2000" dirty="0" smtClean="0">
                <a:latin typeface="Gothic720 BT" panose="020C0603020203020204" pitchFamily="34" charset="0"/>
              </a:rPr>
              <a:t>Fecha de presentación de la petición, nombre de quien la realizó y calidad con la que se ostentó. </a:t>
            </a:r>
          </a:p>
          <a:p>
            <a:pPr lvl="1" algn="just">
              <a:buFont typeface="Wingdings" panose="05000000000000000000" pitchFamily="2" charset="2"/>
              <a:buChar char="ü"/>
            </a:pPr>
            <a:r>
              <a:rPr lang="es-MX" sz="2000" dirty="0" smtClean="0">
                <a:latin typeface="Gothic720 BT" panose="020C0603020203020204" pitchFamily="34" charset="0"/>
              </a:rPr>
              <a:t>En su caso, mención expresa de la actuación del funcionariado del Instituto fundada en un acuerdo u oficio delegatorio de la Secretaría Ejecutiva o la Dirección.</a:t>
            </a:r>
          </a:p>
          <a:p>
            <a:pPr lvl="1" algn="just">
              <a:buFont typeface="Wingdings" panose="05000000000000000000" pitchFamily="2" charset="2"/>
              <a:buChar char="ü"/>
            </a:pPr>
            <a:r>
              <a:rPr lang="es-MX" sz="2000" dirty="0" smtClean="0">
                <a:latin typeface="Gothic720 BT" panose="020C0603020203020204" pitchFamily="34" charset="0"/>
              </a:rPr>
              <a:t>Fecha, hora y ubicación exacta del lugar donde se realiza la diligencia.</a:t>
            </a:r>
          </a:p>
          <a:p>
            <a:pPr lvl="1" algn="just">
              <a:buFont typeface="Wingdings" panose="05000000000000000000" pitchFamily="2" charset="2"/>
              <a:buChar char="ü"/>
            </a:pPr>
            <a:r>
              <a:rPr lang="es-MX" sz="2000" dirty="0" smtClean="0">
                <a:latin typeface="Gothic720 BT" panose="020C0603020203020204" pitchFamily="34" charset="0"/>
              </a:rPr>
              <a:t>Los medios por los cuales se cercioró de que dicho lugar es en el que se ubican o donde ocurren los actos o hechos señalados en la petición.</a:t>
            </a:r>
          </a:p>
          <a:p>
            <a:pPr lvl="1"/>
            <a:endParaRPr lang="es-MX" sz="2000" dirty="0" smtClean="0">
              <a:latin typeface="Gothic720 BT" panose="020C0603020203020204" pitchFamily="34" charset="0"/>
            </a:endParaRPr>
          </a:p>
          <a:p>
            <a:pPr lvl="1"/>
            <a:endParaRPr lang="es-MX" sz="1600" dirty="0">
              <a:latin typeface="Gothic720 BT" panose="020C0603020203020204" pitchFamily="34" charset="0"/>
            </a:endParaRPr>
          </a:p>
        </p:txBody>
      </p:sp>
    </p:spTree>
    <p:extLst>
      <p:ext uri="{BB962C8B-B14F-4D97-AF65-F5344CB8AC3E}">
        <p14:creationId xmlns:p14="http://schemas.microsoft.com/office/powerpoint/2010/main" val="3580832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837828" y="1268760"/>
            <a:ext cx="10513168" cy="4968552"/>
          </a:xfrm>
        </p:spPr>
        <p:txBody>
          <a:bodyPr>
            <a:normAutofit/>
          </a:bodyPr>
          <a:lstStyle/>
          <a:p>
            <a:pPr lvl="1" algn="just">
              <a:buFont typeface="Wingdings" panose="05000000000000000000" pitchFamily="2" charset="2"/>
              <a:buChar char="ü"/>
            </a:pPr>
            <a:r>
              <a:rPr lang="es-MX" sz="2400" dirty="0" smtClean="0">
                <a:latin typeface="Gothic720 BT" panose="020C0603020203020204" pitchFamily="34" charset="0"/>
              </a:rPr>
              <a:t>Precisión </a:t>
            </a:r>
            <a:r>
              <a:rPr lang="es-MX" sz="2400" dirty="0">
                <a:latin typeface="Gothic720 BT" panose="020C0603020203020204" pitchFamily="34" charset="0"/>
              </a:rPr>
              <a:t>de las características o rasgos distintivos del sitio de la </a:t>
            </a:r>
            <a:r>
              <a:rPr lang="es-MX" sz="2400" dirty="0" smtClean="0">
                <a:latin typeface="Gothic720 BT" panose="020C0603020203020204" pitchFamily="34" charset="0"/>
              </a:rPr>
              <a:t>diligencia.</a:t>
            </a:r>
          </a:p>
          <a:p>
            <a:pPr lvl="1" algn="just">
              <a:buFont typeface="Wingdings" panose="05000000000000000000" pitchFamily="2" charset="2"/>
              <a:buChar char="ü"/>
            </a:pPr>
            <a:r>
              <a:rPr lang="es-MX" sz="2400" dirty="0" smtClean="0">
                <a:latin typeface="Gothic720 BT" panose="020C0603020203020204" pitchFamily="34" charset="0"/>
              </a:rPr>
              <a:t>Descripción </a:t>
            </a:r>
            <a:r>
              <a:rPr lang="es-MX" sz="2400" dirty="0">
                <a:latin typeface="Gothic720 BT" panose="020C0603020203020204" pitchFamily="34" charset="0"/>
              </a:rPr>
              <a:t>detallada de lo observado con relación a los actos o hechos materia de la petición o que acontezcan durante la </a:t>
            </a:r>
            <a:r>
              <a:rPr lang="es-MX" sz="2400" dirty="0" smtClean="0">
                <a:latin typeface="Gothic720 BT" panose="020C0603020203020204" pitchFamily="34" charset="0"/>
              </a:rPr>
              <a:t>diligencia.</a:t>
            </a:r>
          </a:p>
          <a:p>
            <a:pPr lvl="1" algn="just">
              <a:buFont typeface="Wingdings" panose="05000000000000000000" pitchFamily="2" charset="2"/>
              <a:buChar char="ü"/>
            </a:pPr>
            <a:r>
              <a:rPr lang="es-MX" sz="2400" dirty="0" smtClean="0">
                <a:latin typeface="Gothic720 BT" panose="020C0603020203020204" pitchFamily="34" charset="0"/>
              </a:rPr>
              <a:t>Nombre </a:t>
            </a:r>
            <a:r>
              <a:rPr lang="es-MX" sz="2400" dirty="0">
                <a:latin typeface="Gothic720 BT" panose="020C0603020203020204" pitchFamily="34" charset="0"/>
              </a:rPr>
              <a:t>y datos de identificación de las personas que durante la diligencia proporcionen información respecto a los actos o hechos a </a:t>
            </a:r>
            <a:r>
              <a:rPr lang="es-MX" sz="2400" dirty="0" smtClean="0">
                <a:latin typeface="Gothic720 BT" panose="020C0603020203020204" pitchFamily="34" charset="0"/>
              </a:rPr>
              <a:t>constatar.</a:t>
            </a:r>
            <a:endParaRPr lang="es-MX" sz="2400" dirty="0">
              <a:latin typeface="Gothic720 BT" panose="020C0603020203020204" pitchFamily="34" charset="0"/>
            </a:endParaRPr>
          </a:p>
          <a:p>
            <a:pPr lvl="1" algn="just">
              <a:buFont typeface="Wingdings" panose="05000000000000000000" pitchFamily="2" charset="2"/>
              <a:buChar char="ü"/>
            </a:pPr>
            <a:r>
              <a:rPr lang="es-MX" sz="2400" dirty="0" smtClean="0">
                <a:latin typeface="Gothic720 BT" panose="020C0603020203020204" pitchFamily="34" charset="0"/>
              </a:rPr>
              <a:t>En </a:t>
            </a:r>
            <a:r>
              <a:rPr lang="es-MX" sz="2400" dirty="0">
                <a:latin typeface="Gothic720 BT" panose="020C0603020203020204" pitchFamily="34" charset="0"/>
              </a:rPr>
              <a:t>su caso, una relación clara entre las imágenes fotográficas que pueden ser recabadas durante la diligencia y los actos o hechos </a:t>
            </a:r>
            <a:r>
              <a:rPr lang="es-MX" sz="2400" dirty="0" smtClean="0">
                <a:latin typeface="Gothic720 BT" panose="020C0603020203020204" pitchFamily="34" charset="0"/>
              </a:rPr>
              <a:t>constatados.</a:t>
            </a:r>
            <a:endParaRPr lang="es-MX" sz="2400" dirty="0">
              <a:latin typeface="Gothic720 BT" panose="020C0603020203020204" pitchFamily="34" charset="0"/>
            </a:endParaRPr>
          </a:p>
          <a:p>
            <a:pPr lvl="1" algn="just">
              <a:buFont typeface="Wingdings" panose="05000000000000000000" pitchFamily="2" charset="2"/>
              <a:buChar char="ü"/>
            </a:pPr>
            <a:r>
              <a:rPr lang="es-MX" sz="2400" dirty="0" smtClean="0">
                <a:latin typeface="Gothic720 BT" panose="020C0603020203020204" pitchFamily="34" charset="0"/>
              </a:rPr>
              <a:t>Referencia </a:t>
            </a:r>
            <a:r>
              <a:rPr lang="es-MX" sz="2400" dirty="0">
                <a:latin typeface="Gothic720 BT" panose="020C0603020203020204" pitchFamily="34" charset="0"/>
              </a:rPr>
              <a:t>a cualquier otro dato importante que ocurra durante la </a:t>
            </a:r>
            <a:r>
              <a:rPr lang="es-MX" sz="2400" dirty="0" smtClean="0">
                <a:latin typeface="Gothic720 BT" panose="020C0603020203020204" pitchFamily="34" charset="0"/>
              </a:rPr>
              <a:t>diligencia.</a:t>
            </a:r>
          </a:p>
          <a:p>
            <a:pPr lvl="1" algn="just">
              <a:buFont typeface="Wingdings" panose="05000000000000000000" pitchFamily="2" charset="2"/>
              <a:buChar char="ü"/>
            </a:pPr>
            <a:r>
              <a:rPr lang="es-MX" sz="2400" dirty="0" smtClean="0">
                <a:latin typeface="Gothic720 BT" panose="020C0603020203020204" pitchFamily="34" charset="0"/>
              </a:rPr>
              <a:t>Firma </a:t>
            </a:r>
            <a:r>
              <a:rPr lang="es-MX" sz="2400" dirty="0">
                <a:latin typeface="Gothic720 BT" panose="020C0603020203020204" pitchFamily="34" charset="0"/>
              </a:rPr>
              <a:t>del funcionariado del Instituto encargado de la diligencia. </a:t>
            </a:r>
          </a:p>
          <a:p>
            <a:pPr>
              <a:buFont typeface="Wingdings" panose="05000000000000000000" pitchFamily="2" charset="2"/>
              <a:buChar char="ü"/>
            </a:pPr>
            <a:endParaRPr lang="es-MX" sz="2000" dirty="0"/>
          </a:p>
          <a:p>
            <a:pPr algn="just"/>
            <a:endParaRPr lang="es-MX" sz="2000" dirty="0" smtClean="0"/>
          </a:p>
          <a:p>
            <a:pPr algn="just"/>
            <a:endParaRPr lang="es-MX" sz="2000" dirty="0"/>
          </a:p>
          <a:p>
            <a:pPr algn="just"/>
            <a:endParaRPr lang="es-MX" sz="2000" dirty="0"/>
          </a:p>
          <a:p>
            <a:endParaRPr lang="es-MX" dirty="0"/>
          </a:p>
        </p:txBody>
      </p:sp>
    </p:spTree>
    <p:extLst>
      <p:ext uri="{BB962C8B-B14F-4D97-AF65-F5344CB8AC3E}">
        <p14:creationId xmlns:p14="http://schemas.microsoft.com/office/powerpoint/2010/main" val="1410771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49796" y="1484784"/>
            <a:ext cx="10873208" cy="48245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buFont typeface="Wingdings" panose="05000000000000000000" pitchFamily="2" charset="2"/>
              <a:buChar char="ü"/>
            </a:pPr>
            <a:r>
              <a:rPr lang="es-MX" sz="2400" dirty="0" smtClean="0">
                <a:latin typeface="Gothic720 BT" panose="020C0603020203020204" pitchFamily="34" charset="0"/>
              </a:rPr>
              <a:t>Impresión del sello de la Secretaría Ejecutiva, de la Dirección, de la Coordinación o de los Consejos.</a:t>
            </a:r>
          </a:p>
          <a:p>
            <a:pPr lvl="1" algn="just">
              <a:buFont typeface="Wingdings" panose="05000000000000000000" pitchFamily="2" charset="2"/>
              <a:buChar char="ü"/>
            </a:pPr>
            <a:r>
              <a:rPr lang="es-MX" sz="2400" dirty="0" smtClean="0">
                <a:latin typeface="Gothic720 BT" panose="020C0603020203020204" pitchFamily="34" charset="0"/>
              </a:rPr>
              <a:t>Cuando la petición verse sobre la certificación de publicaciones en redes sociales, ligas de internet, páginas, plataformas, entre otras, respecto de las cuales existan videos o imágenes que, por su cantidad, contenido o dimensión impliquen una gran diversidad de información, el funcionariado referirá su existencia y realizará una descripción general de lo observado. </a:t>
            </a:r>
          </a:p>
          <a:p>
            <a:pPr lvl="1" algn="just">
              <a:buFont typeface="Wingdings" panose="05000000000000000000" pitchFamily="2" charset="2"/>
              <a:buChar char="ü"/>
            </a:pPr>
            <a:r>
              <a:rPr lang="es-MX" sz="2400" dirty="0" smtClean="0">
                <a:latin typeface="Gothic720 BT" panose="020C0603020203020204" pitchFamily="34" charset="0"/>
              </a:rPr>
              <a:t>Sólo se podrá dar fe de los actos o hechos que puedan ser percibidos por los sentidos y no se podrán emitir conclusiones ni juicios de valor acerca de los mismos.</a:t>
            </a:r>
          </a:p>
          <a:p>
            <a:endParaRPr lang="es-MX" dirty="0" smtClean="0"/>
          </a:p>
          <a:p>
            <a:endParaRPr lang="es-MX" dirty="0"/>
          </a:p>
        </p:txBody>
      </p:sp>
    </p:spTree>
    <p:extLst>
      <p:ext uri="{BB962C8B-B14F-4D97-AF65-F5344CB8AC3E}">
        <p14:creationId xmlns:p14="http://schemas.microsoft.com/office/powerpoint/2010/main" val="244937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972" y="980728"/>
            <a:ext cx="8229600" cy="1143000"/>
          </a:xfrm>
        </p:spPr>
        <p:txBody>
          <a:bodyPr>
            <a:normAutofit/>
          </a:bodyPr>
          <a:lstStyle/>
          <a:p>
            <a:pPr algn="ctr"/>
            <a:r>
              <a:rPr lang="es-ES" dirty="0" smtClean="0">
                <a:solidFill>
                  <a:schemeClr val="accent4">
                    <a:lumMod val="50000"/>
                  </a:schemeClr>
                </a:solidFill>
              </a:rPr>
              <a:t>Ley General en Materia de Delitos Electorales</a:t>
            </a:r>
            <a:endParaRPr lang="es-MX" dirty="0">
              <a:solidFill>
                <a:schemeClr val="accent4">
                  <a:lumMod val="50000"/>
                </a:schemeClr>
              </a:solidFill>
            </a:endParaRPr>
          </a:p>
        </p:txBody>
      </p:sp>
      <p:sp>
        <p:nvSpPr>
          <p:cNvPr id="3" name="2 Marcador de contenido"/>
          <p:cNvSpPr txBox="1">
            <a:spLocks/>
          </p:cNvSpPr>
          <p:nvPr/>
        </p:nvSpPr>
        <p:spPr>
          <a:xfrm>
            <a:off x="837828" y="2636912"/>
            <a:ext cx="10369152"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2400" b="1" dirty="0" smtClean="0">
                <a:latin typeface="Gothic720 BT" panose="020C0603020203020204" pitchFamily="34" charset="0"/>
              </a:rPr>
              <a:t>Artículo 17 de la LGMDE. </a:t>
            </a:r>
          </a:p>
          <a:p>
            <a:pPr marL="0" indent="0" algn="just">
              <a:buNone/>
            </a:pPr>
            <a:endParaRPr lang="es-MX" sz="2400" b="1" dirty="0">
              <a:latin typeface="Gothic720 BT" panose="020C0603020203020204" pitchFamily="34" charset="0"/>
            </a:endParaRPr>
          </a:p>
          <a:p>
            <a:pPr marL="0" indent="0" algn="just">
              <a:buNone/>
            </a:pPr>
            <a:r>
              <a:rPr lang="es-MX" sz="2400" dirty="0" smtClean="0">
                <a:latin typeface="Gothic720 BT" panose="020C0603020203020204" pitchFamily="34" charset="0"/>
              </a:rPr>
              <a:t>Se impondrán de cien hasta quinientos días multa a quien estando obligado se niegue injustificadamente a dar fe de hechos o certificar documentos concernientes a la elección. </a:t>
            </a:r>
            <a:endParaRPr lang="es-MX" sz="2400" dirty="0">
              <a:latin typeface="Gothic720 BT" panose="020C0603020203020204" pitchFamily="34" charset="0"/>
            </a:endParaRPr>
          </a:p>
        </p:txBody>
      </p:sp>
    </p:spTree>
    <p:extLst>
      <p:ext uri="{BB962C8B-B14F-4D97-AF65-F5344CB8AC3E}">
        <p14:creationId xmlns:p14="http://schemas.microsoft.com/office/powerpoint/2010/main" val="823158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4212" y="332656"/>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Marco normativo</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700808"/>
            <a:ext cx="10585176" cy="4608512"/>
          </a:xfrm>
        </p:spPr>
        <p:txBody>
          <a:bodyPr>
            <a:normAutofit fontScale="85000" lnSpcReduction="20000"/>
          </a:bodyPr>
          <a:lstStyle/>
          <a:p>
            <a:pPr algn="just">
              <a:buClr>
                <a:schemeClr val="accent1">
                  <a:lumMod val="60000"/>
                  <a:lumOff val="40000"/>
                </a:schemeClr>
              </a:buClr>
              <a:buFont typeface="Wingdings" panose="05000000000000000000" pitchFamily="2" charset="2"/>
              <a:buChar char="ü"/>
              <a:defRPr/>
            </a:pPr>
            <a:r>
              <a:rPr lang="es-MX" sz="2600" dirty="0" smtClean="0">
                <a:latin typeface="Gothic720 BT" panose="020C0603020203020204" pitchFamily="34" charset="0"/>
              </a:rPr>
              <a:t>Constitución</a:t>
            </a:r>
            <a:r>
              <a:rPr lang="es-419" sz="2600" dirty="0" smtClean="0">
                <a:latin typeface="Gothic720 BT" panose="020C0603020203020204" pitchFamily="34" charset="0"/>
              </a:rPr>
              <a:t> Política de los Estados Unidos Mexicanos.</a:t>
            </a:r>
          </a:p>
          <a:p>
            <a:pPr algn="just">
              <a:buClr>
                <a:schemeClr val="accent1">
                  <a:lumMod val="60000"/>
                  <a:lumOff val="40000"/>
                </a:schemeClr>
              </a:buClr>
              <a:buFont typeface="Wingdings" panose="05000000000000000000" pitchFamily="2" charset="2"/>
              <a:buChar char="ü"/>
              <a:defRPr/>
            </a:pPr>
            <a:endParaRPr lang="es-419" sz="2600" dirty="0" smtClean="0">
              <a:latin typeface="Gothic720 BT" panose="020C0603020203020204" pitchFamily="34" charset="0"/>
            </a:endParaRPr>
          </a:p>
          <a:p>
            <a:pPr algn="just">
              <a:buClr>
                <a:schemeClr val="accent1">
                  <a:lumMod val="60000"/>
                  <a:lumOff val="40000"/>
                </a:schemeClr>
              </a:buClr>
              <a:buFont typeface="Wingdings" panose="05000000000000000000" pitchFamily="2" charset="2"/>
              <a:buChar char="ü"/>
              <a:defRPr/>
            </a:pPr>
            <a:r>
              <a:rPr lang="es-419" sz="2600" dirty="0" smtClean="0">
                <a:latin typeface="Gothic720 BT" panose="020C0603020203020204" pitchFamily="34" charset="0"/>
              </a:rPr>
              <a:t>Ley Electoral del Estado de Querétaro. </a:t>
            </a:r>
          </a:p>
          <a:p>
            <a:pPr algn="just">
              <a:buClr>
                <a:schemeClr val="accent1">
                  <a:lumMod val="60000"/>
                  <a:lumOff val="40000"/>
                </a:schemeClr>
              </a:buClr>
              <a:buFont typeface="Wingdings" panose="05000000000000000000" pitchFamily="2" charset="2"/>
              <a:buChar char="ü"/>
              <a:defRPr/>
            </a:pPr>
            <a:endParaRPr lang="es-419" sz="2600" dirty="0" smtClean="0">
              <a:latin typeface="Gothic720 BT" panose="020C0603020203020204" pitchFamily="34" charset="0"/>
            </a:endParaRPr>
          </a:p>
          <a:p>
            <a:pPr algn="just">
              <a:buClr>
                <a:schemeClr val="accent1">
                  <a:lumMod val="60000"/>
                  <a:lumOff val="40000"/>
                </a:schemeClr>
              </a:buClr>
              <a:buFont typeface="Wingdings" panose="05000000000000000000" pitchFamily="2" charset="2"/>
              <a:buChar char="ü"/>
              <a:defRPr/>
            </a:pPr>
            <a:r>
              <a:rPr lang="es-MX" sz="2600" dirty="0" smtClean="0">
                <a:latin typeface="Gothic720 BT" panose="020C0603020203020204" pitchFamily="34" charset="0"/>
              </a:rPr>
              <a:t>Ley </a:t>
            </a:r>
            <a:r>
              <a:rPr lang="es-MX" sz="2600" dirty="0">
                <a:latin typeface="Gothic720 BT" panose="020C0603020203020204" pitchFamily="34" charset="0"/>
              </a:rPr>
              <a:t>G</a:t>
            </a:r>
            <a:r>
              <a:rPr lang="es-MX" sz="2600" dirty="0" smtClean="0">
                <a:latin typeface="Gothic720 BT" panose="020C0603020203020204" pitchFamily="34" charset="0"/>
              </a:rPr>
              <a:t>eneral en Materia de Delitos Electorales.</a:t>
            </a:r>
            <a:endParaRPr lang="es-419" sz="2600" dirty="0" smtClean="0">
              <a:latin typeface="Gothic720 BT" panose="020C0603020203020204" pitchFamily="34" charset="0"/>
            </a:endParaRPr>
          </a:p>
          <a:p>
            <a:pPr algn="just">
              <a:buClr>
                <a:schemeClr val="accent1">
                  <a:lumMod val="60000"/>
                  <a:lumOff val="40000"/>
                </a:schemeClr>
              </a:buClr>
              <a:buFont typeface="Wingdings" panose="05000000000000000000" pitchFamily="2" charset="2"/>
              <a:buChar char="ü"/>
              <a:defRPr/>
            </a:pPr>
            <a:endParaRPr lang="es-419" sz="2600" dirty="0" smtClean="0">
              <a:latin typeface="Gothic720 BT" panose="020C0603020203020204" pitchFamily="34" charset="0"/>
            </a:endParaRPr>
          </a:p>
          <a:p>
            <a:pPr algn="just">
              <a:buClr>
                <a:schemeClr val="accent1">
                  <a:lumMod val="60000"/>
                  <a:lumOff val="40000"/>
                </a:schemeClr>
              </a:buClr>
              <a:buFont typeface="Wingdings" panose="05000000000000000000" pitchFamily="2" charset="2"/>
              <a:buChar char="ü"/>
              <a:defRPr/>
            </a:pPr>
            <a:r>
              <a:rPr lang="es-419" sz="2600" dirty="0" smtClean="0">
                <a:latin typeface="Gothic720 BT" panose="020C0603020203020204" pitchFamily="34" charset="0"/>
              </a:rPr>
              <a:t>Reglamento de la Oficialía Electoral del Instituto Electoral del Estado de Querétaro.</a:t>
            </a:r>
          </a:p>
          <a:p>
            <a:pPr algn="just">
              <a:buClr>
                <a:schemeClr val="accent1">
                  <a:lumMod val="60000"/>
                  <a:lumOff val="40000"/>
                </a:schemeClr>
              </a:buClr>
              <a:buFont typeface="Wingdings" panose="05000000000000000000" pitchFamily="2" charset="2"/>
              <a:buChar char="ü"/>
              <a:defRPr/>
            </a:pPr>
            <a:endParaRPr lang="es-419" sz="2600" dirty="0" smtClean="0">
              <a:latin typeface="Gothic720 BT" panose="020C0603020203020204" pitchFamily="34" charset="0"/>
            </a:endParaRPr>
          </a:p>
          <a:p>
            <a:pPr algn="just">
              <a:buClr>
                <a:schemeClr val="accent1">
                  <a:lumMod val="60000"/>
                  <a:lumOff val="40000"/>
                </a:schemeClr>
              </a:buClr>
              <a:buFont typeface="Wingdings" panose="05000000000000000000" pitchFamily="2" charset="2"/>
              <a:buChar char="ü"/>
              <a:defRPr/>
            </a:pPr>
            <a:r>
              <a:rPr lang="es-419" sz="2600" dirty="0" smtClean="0">
                <a:latin typeface="Gothic720 BT" panose="020C0603020203020204" pitchFamily="34" charset="0"/>
              </a:rPr>
              <a:t>Criterios y determinaciónes emitidas por el Tribunal Electoral del Poder Judicial de la Federación.</a:t>
            </a: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421179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133972" y="98072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3400" dirty="0" smtClean="0">
                <a:solidFill>
                  <a:schemeClr val="accent4">
                    <a:lumMod val="50000"/>
                  </a:schemeClr>
                </a:solidFill>
                <a:latin typeface="Gothic720 BT" panose="020C0603020203020204" pitchFamily="34" charset="0"/>
              </a:rPr>
              <a:t>¿Que es la Oficialía Electoral?</a:t>
            </a:r>
            <a:endParaRPr lang="es-MX" sz="3400" dirty="0">
              <a:solidFill>
                <a:schemeClr val="accent4">
                  <a:lumMod val="50000"/>
                </a:schemeClr>
              </a:solidFill>
              <a:latin typeface="Gothic720 BT" panose="020C0603020203020204" pitchFamily="34" charset="0"/>
            </a:endParaRPr>
          </a:p>
        </p:txBody>
      </p:sp>
      <p:sp>
        <p:nvSpPr>
          <p:cNvPr id="7" name="2 Marcador de contenido"/>
          <p:cNvSpPr txBox="1">
            <a:spLocks/>
          </p:cNvSpPr>
          <p:nvPr/>
        </p:nvSpPr>
        <p:spPr>
          <a:xfrm>
            <a:off x="981844" y="2123728"/>
            <a:ext cx="10297144" cy="41330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smtClean="0">
                <a:latin typeface="Gothic720 BT" panose="020C0603020203020204" pitchFamily="34" charset="0"/>
              </a:rPr>
              <a:t>Función de orden público, que nació a partir de la reforma constitucional del diez de febrero de dos mil catorce. </a:t>
            </a:r>
          </a:p>
          <a:p>
            <a:pPr marL="0" indent="0" algn="just">
              <a:buFont typeface="Arial" panose="020B0604020202020204" pitchFamily="34" charset="0"/>
              <a:buNone/>
            </a:pPr>
            <a:endParaRPr lang="es-MX" sz="2000" dirty="0" smtClean="0">
              <a:latin typeface="Gothic720 BT" panose="020C0603020203020204" pitchFamily="34" charset="0"/>
            </a:endParaRPr>
          </a:p>
          <a:p>
            <a:pPr algn="just"/>
            <a:r>
              <a:rPr lang="es-MX" sz="2000" dirty="0" smtClean="0">
                <a:latin typeface="Gothic720 BT" panose="020C0603020203020204" pitchFamily="34" charset="0"/>
              </a:rPr>
              <a:t>Su finalidad es dotar al funcionariado público perteneciente a los organismos públicos locales, entre ellos al Instituto Electoral del Estado de Querétaro, para que den fe pública al constatar actos en materia electoral.</a:t>
            </a:r>
          </a:p>
          <a:p>
            <a:pPr algn="just"/>
            <a:endParaRPr lang="es-MX" sz="2000" dirty="0" smtClean="0">
              <a:latin typeface="Gothic720 BT" panose="020C0603020203020204" pitchFamily="34" charset="0"/>
            </a:endParaRPr>
          </a:p>
          <a:p>
            <a:pPr algn="just"/>
            <a:r>
              <a:rPr lang="es-MX" sz="2000" dirty="0" smtClean="0">
                <a:latin typeface="Gothic720 BT" panose="020C0603020203020204" pitchFamily="34" charset="0"/>
              </a:rPr>
              <a:t>En el Instituto, la función de Oficialía Electoral recae en Secretaría Ejecutiva, Dirección Ejecutiva de Asuntos Jurídicos, Coordinación de Oficialía Electoral y en las Secretarías Técnicas de los Consejos Distritales y Municipales, así como en el funcionariado en que se delegue dicha función.</a:t>
            </a:r>
            <a:endParaRPr lang="es-ES" sz="2000" dirty="0" smtClean="0">
              <a:latin typeface="Gothic720 BT" panose="020C0603020203020204" pitchFamily="34" charset="0"/>
            </a:endParaRPr>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0210" y="1194595"/>
            <a:ext cx="1700671" cy="1051889"/>
          </a:xfrm>
          <a:prstGeom prst="rect">
            <a:avLst/>
          </a:prstGeom>
        </p:spPr>
      </p:pic>
      <p:pic>
        <p:nvPicPr>
          <p:cNvPr id="5"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884" y="1001814"/>
            <a:ext cx="1331640" cy="1244670"/>
          </a:xfrm>
          <a:prstGeom prst="rect">
            <a:avLst/>
          </a:prstGeom>
        </p:spPr>
      </p:pic>
      <p:sp>
        <p:nvSpPr>
          <p:cNvPr id="7" name="1 Título"/>
          <p:cNvSpPr txBox="1">
            <a:spLocks/>
          </p:cNvSpPr>
          <p:nvPr/>
        </p:nvSpPr>
        <p:spPr>
          <a:xfrm>
            <a:off x="2133972" y="1916832"/>
            <a:ext cx="7988424" cy="35582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accent4">
                    <a:lumMod val="50000"/>
                  </a:schemeClr>
                </a:solidFill>
                <a:latin typeface="Gothic720 BT" panose="020C0603020203020204" pitchFamily="34" charset="0"/>
              </a:rPr>
              <a:t>Apartado 2. Violencia Política en razón de género.</a:t>
            </a:r>
          </a:p>
        </p:txBody>
      </p:sp>
    </p:spTree>
    <p:extLst>
      <p:ext uri="{BB962C8B-B14F-4D97-AF65-F5344CB8AC3E}">
        <p14:creationId xmlns:p14="http://schemas.microsoft.com/office/powerpoint/2010/main" val="197903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77988" y="44624"/>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Ley Electoral del Estado de Querétaro</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837828" y="1412776"/>
            <a:ext cx="10585176" cy="5256584"/>
          </a:xfrm>
        </p:spPr>
        <p:txBody>
          <a:bodyPr>
            <a:normAutofit lnSpcReduction="10000"/>
          </a:bodyPr>
          <a:lstStyle/>
          <a:p>
            <a:pPr marL="0" indent="0" algn="just">
              <a:buClr>
                <a:schemeClr val="accent1">
                  <a:lumMod val="60000"/>
                  <a:lumOff val="40000"/>
                </a:schemeClr>
              </a:buClr>
              <a:buNone/>
              <a:defRPr/>
            </a:pPr>
            <a:r>
              <a:rPr lang="es-MX" sz="2800" dirty="0">
                <a:solidFill>
                  <a:schemeClr val="accent4">
                    <a:lumMod val="50000"/>
                  </a:schemeClr>
                </a:solidFill>
              </a:rPr>
              <a:t>Artículo 5. Para efectos de esta Ley se entenderá: </a:t>
            </a:r>
            <a:endParaRPr lang="es-419" sz="2600" dirty="0" smtClean="0">
              <a:solidFill>
                <a:schemeClr val="accent4">
                  <a:lumMod val="50000"/>
                </a:schemeClr>
              </a:solidFill>
              <a:latin typeface="Gothic720 BT" panose="020C0603020203020204" pitchFamily="34" charset="0"/>
            </a:endParaRPr>
          </a:p>
          <a:p>
            <a:pPr marL="0" indent="0" algn="just">
              <a:buNone/>
            </a:pPr>
            <a:r>
              <a:rPr lang="es-MX" sz="2400" b="1" dirty="0" smtClean="0"/>
              <a:t>II</a:t>
            </a:r>
            <a:r>
              <a:rPr lang="es-MX" sz="2400" b="1" dirty="0"/>
              <a:t>. </a:t>
            </a:r>
            <a:r>
              <a:rPr lang="es-MX" sz="2400" dirty="0"/>
              <a:t>En lo que se refiere a otros conceptos: </a:t>
            </a:r>
            <a:endParaRPr lang="es-MX" sz="2400" dirty="0" smtClean="0"/>
          </a:p>
          <a:p>
            <a:pPr marL="0" indent="0" algn="just">
              <a:buNone/>
            </a:pPr>
            <a:r>
              <a:rPr lang="es-MX" sz="2400" dirty="0" smtClean="0"/>
              <a:t>…</a:t>
            </a:r>
          </a:p>
          <a:p>
            <a:pPr marL="0" indent="0" algn="just">
              <a:buNone/>
            </a:pPr>
            <a:r>
              <a:rPr lang="es-MX" sz="2400" b="1" dirty="0"/>
              <a:t>p) </a:t>
            </a:r>
            <a:r>
              <a:rPr lang="es-MX" sz="2400" dirty="0"/>
              <a:t>Violencia política. Es toda acción u omisión ejercida contra las personas y que tiene por objeto o resultado limitar, anular o menoscabar el ejercicio efectivo de los derechos político electorales; la participación y representación política y pública; el desempeño de un cargo, actividad o responsabilidad y la toma de decisiones inherentes a los mismos; y las prerrogativas y funciones públicas. </a:t>
            </a:r>
            <a:endParaRPr lang="es-MX" sz="2400" dirty="0" smtClean="0"/>
          </a:p>
          <a:p>
            <a:pPr marL="0" indent="0" algn="just">
              <a:buNone/>
            </a:pPr>
            <a:r>
              <a:rPr lang="es-MX" sz="2400" dirty="0" smtClean="0"/>
              <a:t>Se </a:t>
            </a:r>
            <a:r>
              <a:rPr lang="es-MX" sz="2400" dirty="0"/>
              <a:t>entenderá́ por violencia política hacia las mujeres cualquiera de estas conductas, cometidas en su perjuicio en razón de género. Se entenderá que las acciones u omisiones se basan en elementos de género, cuando se dirijan a una mujer por ser mujer; le afecten desproporcionadamente o tengan un impacto diferenciado en ella</a:t>
            </a:r>
            <a:r>
              <a:rPr lang="es-MX" sz="2400" dirty="0" smtClean="0"/>
              <a:t>.</a:t>
            </a:r>
          </a:p>
        </p:txBody>
      </p:sp>
    </p:spTree>
    <p:extLst>
      <p:ext uri="{BB962C8B-B14F-4D97-AF65-F5344CB8AC3E}">
        <p14:creationId xmlns:p14="http://schemas.microsoft.com/office/powerpoint/2010/main" val="44544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3892" y="836712"/>
            <a:ext cx="9145016" cy="1143000"/>
          </a:xfrm>
        </p:spPr>
        <p:txBody>
          <a:bodyPr>
            <a:normAutofit/>
          </a:bodyPr>
          <a:lstStyle/>
          <a:p>
            <a:pPr algn="ctr">
              <a:buClr>
                <a:schemeClr val="accent1">
                  <a:lumMod val="60000"/>
                  <a:lumOff val="40000"/>
                </a:schemeClr>
              </a:buClr>
              <a:defRPr/>
            </a:pPr>
            <a:r>
              <a:rPr lang="es-MX" sz="3500" dirty="0">
                <a:solidFill>
                  <a:schemeClr val="accent4">
                    <a:lumMod val="50000"/>
                  </a:schemeClr>
                </a:solidFill>
                <a:latin typeface="Gothic720 BT" panose="020C0603020203020204" pitchFamily="34" charset="0"/>
              </a:rPr>
              <a:t>Artículo 5, fracción II</a:t>
            </a:r>
            <a:r>
              <a:rPr lang="es-419" sz="3500" dirty="0">
                <a:solidFill>
                  <a:schemeClr val="accent4">
                    <a:lumMod val="50000"/>
                  </a:schemeClr>
                </a:solidFill>
                <a:latin typeface="Gothic720 BT" panose="020C0603020203020204" pitchFamily="34" charset="0"/>
              </a:rPr>
              <a:t/>
            </a:r>
            <a:br>
              <a:rPr lang="es-419" sz="3500" dirty="0">
                <a:solidFill>
                  <a:schemeClr val="accent4">
                    <a:lumMod val="50000"/>
                  </a:schemeClr>
                </a:solidFill>
                <a:latin typeface="Gothic720 BT" panose="020C0603020203020204" pitchFamily="34" charset="0"/>
              </a:rPr>
            </a:b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700808"/>
            <a:ext cx="10585176" cy="4608512"/>
          </a:xfrm>
        </p:spPr>
        <p:txBody>
          <a:bodyPr>
            <a:normAutofit fontScale="92500"/>
          </a:bodyPr>
          <a:lstStyle/>
          <a:p>
            <a:pPr marL="0" indent="0" algn="just">
              <a:buNone/>
            </a:pPr>
            <a:r>
              <a:rPr lang="es-MX" sz="2800" dirty="0"/>
              <a:t>La violencia política contra las mujeres en razón de género se manifiesta, entre otras, a través de las siguientes conductas: </a:t>
            </a:r>
          </a:p>
          <a:p>
            <a:pPr marL="514350" indent="-514350" algn="just">
              <a:buAutoNum type="arabicPeriod"/>
            </a:pPr>
            <a:r>
              <a:rPr lang="es-MX" sz="2800" dirty="0" smtClean="0"/>
              <a:t>Obstaculizar </a:t>
            </a:r>
            <a:r>
              <a:rPr lang="es-MX" sz="2800" dirty="0"/>
              <a:t>a las mujeres, los derechos de asociación o afiliación política; </a:t>
            </a:r>
            <a:endParaRPr lang="es-MX" sz="2800" dirty="0" smtClean="0"/>
          </a:p>
          <a:p>
            <a:pPr marL="514350" indent="-514350" algn="just">
              <a:buAutoNum type="arabicPeriod"/>
            </a:pPr>
            <a:r>
              <a:rPr lang="es-MX" sz="2800" dirty="0" smtClean="0"/>
              <a:t>Ocultar </a:t>
            </a:r>
            <a:r>
              <a:rPr lang="es-MX" sz="2800" dirty="0"/>
              <a:t>información a las mujeres, con el objetivo de impedir la toma de decisiones y el desarrollo de sus funciones y actividades</a:t>
            </a:r>
            <a:r>
              <a:rPr lang="es-MX" sz="2800" dirty="0" smtClean="0"/>
              <a:t>;</a:t>
            </a:r>
          </a:p>
          <a:p>
            <a:pPr marL="514350" indent="-514350" algn="just">
              <a:buAutoNum type="arabicPeriod"/>
            </a:pPr>
            <a:r>
              <a:rPr lang="es-MX" sz="2800" dirty="0"/>
              <a:t>. Ocultar la convocatoria para el registro de precandidaturas o candidaturas, o información relacionada con ésta, con la finalidad de impedir la participación de las mujeres;</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3998598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5820" y="1340768"/>
            <a:ext cx="10585176" cy="5256584"/>
          </a:xfrm>
        </p:spPr>
        <p:txBody>
          <a:bodyPr>
            <a:normAutofit/>
          </a:bodyPr>
          <a:lstStyle/>
          <a:p>
            <a:pPr marL="0" indent="0" algn="just">
              <a:buClr>
                <a:schemeClr val="accent1">
                  <a:lumMod val="60000"/>
                  <a:lumOff val="40000"/>
                </a:schemeClr>
              </a:buClr>
              <a:buNone/>
              <a:defRPr/>
            </a:pPr>
            <a:r>
              <a:rPr lang="es-MX" sz="2800" dirty="0" smtClean="0"/>
              <a:t>4. Proporcionar </a:t>
            </a:r>
            <a:r>
              <a:rPr lang="es-MX" sz="2800" dirty="0"/>
              <a:t>a las mujeres que aspiran a ocupar un cargo de elección popular, información falsa, incompleta o imprecisa, para impedir su registro; </a:t>
            </a:r>
            <a:endParaRPr lang="es-MX" sz="2800" dirty="0" smtClean="0"/>
          </a:p>
          <a:p>
            <a:pPr marL="0" indent="0" algn="just">
              <a:buClr>
                <a:schemeClr val="accent1">
                  <a:lumMod val="60000"/>
                  <a:lumOff val="40000"/>
                </a:schemeClr>
              </a:buClr>
              <a:buNone/>
              <a:defRPr/>
            </a:pPr>
            <a:endParaRPr lang="es-MX" sz="2800" dirty="0"/>
          </a:p>
          <a:p>
            <a:pPr marL="0" indent="0" algn="just">
              <a:buClr>
                <a:schemeClr val="accent1">
                  <a:lumMod val="60000"/>
                  <a:lumOff val="40000"/>
                </a:schemeClr>
              </a:buClr>
              <a:buNone/>
              <a:defRPr/>
            </a:pPr>
            <a:r>
              <a:rPr lang="es-MX" sz="2800" dirty="0" smtClean="0"/>
              <a:t>5</a:t>
            </a:r>
            <a:r>
              <a:rPr lang="es-MX" sz="2800" dirty="0"/>
              <a:t>. Obstaculizar la precampaña o campaña política de las mujeres, impidiendo que la competencia electoral se desarrolle en condiciones de igualdad, y </a:t>
            </a:r>
            <a:endParaRPr lang="es-MX" sz="2800" dirty="0" smtClean="0"/>
          </a:p>
          <a:p>
            <a:pPr marL="0" indent="0" algn="just">
              <a:buClr>
                <a:schemeClr val="accent1">
                  <a:lumMod val="60000"/>
                  <a:lumOff val="40000"/>
                </a:schemeClr>
              </a:buClr>
              <a:buNone/>
              <a:defRPr/>
            </a:pPr>
            <a:r>
              <a:rPr lang="es-MX" sz="2800" dirty="0" smtClean="0"/>
              <a:t>6</a:t>
            </a:r>
            <a:r>
              <a:rPr lang="es-MX" sz="2800" dirty="0"/>
              <a:t>. Cualesquiera otra acción que lesione o dañe la dignidad, integridad o libertad de las mujeres en el ejercicio de sus derechos políticos y electorales.</a:t>
            </a:r>
            <a:endParaRPr lang="es-MX" sz="28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263196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4212" y="332656"/>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7.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700808"/>
            <a:ext cx="10585176" cy="4608512"/>
          </a:xfrm>
        </p:spPr>
        <p:txBody>
          <a:bodyPr>
            <a:normAutofit/>
          </a:bodyPr>
          <a:lstStyle/>
          <a:p>
            <a:pPr marL="0" indent="0" algn="just">
              <a:buClr>
                <a:schemeClr val="accent1">
                  <a:lumMod val="60000"/>
                  <a:lumOff val="40000"/>
                </a:schemeClr>
              </a:buClr>
              <a:buNone/>
              <a:defRPr/>
            </a:pPr>
            <a:r>
              <a:rPr lang="es-MX" sz="2800" dirty="0" smtClean="0"/>
              <a:t>Párrafo tercero:</a:t>
            </a:r>
          </a:p>
          <a:p>
            <a:pPr marL="0" indent="0" algn="just">
              <a:buClr>
                <a:schemeClr val="accent1">
                  <a:lumMod val="60000"/>
                  <a:lumOff val="40000"/>
                </a:schemeClr>
              </a:buClr>
              <a:buNone/>
              <a:defRPr/>
            </a:pPr>
            <a:r>
              <a:rPr lang="es-MX" sz="2800" dirty="0" smtClean="0"/>
              <a:t>… </a:t>
            </a:r>
          </a:p>
          <a:p>
            <a:pPr marL="0" indent="0" algn="just">
              <a:buClr>
                <a:schemeClr val="accent1">
                  <a:lumMod val="60000"/>
                  <a:lumOff val="40000"/>
                </a:schemeClr>
              </a:buClr>
              <a:buNone/>
              <a:defRPr/>
            </a:pPr>
            <a:r>
              <a:rPr lang="es-MX" sz="2800" dirty="0" smtClean="0"/>
              <a:t>El </a:t>
            </a:r>
            <a:r>
              <a:rPr lang="es-MX" sz="2800" dirty="0"/>
              <a:t>ejercicio de los derechos y el cumplimiento de las obligaciones de la ciudadanía en el ámbito político electoral se </a:t>
            </a:r>
            <a:r>
              <a:rPr lang="es-MX" sz="2800" dirty="0" smtClean="0"/>
              <a:t>regirá́ por </a:t>
            </a:r>
            <a:r>
              <a:rPr lang="es-MX" sz="2800" dirty="0"/>
              <a:t>el principio de la </a:t>
            </a:r>
            <a:r>
              <a:rPr lang="es-MX" sz="2800" b="1" dirty="0"/>
              <a:t>no </a:t>
            </a:r>
            <a:r>
              <a:rPr lang="es-MX" sz="2800" b="1" dirty="0" smtClean="0"/>
              <a:t>violencia</a:t>
            </a:r>
            <a:r>
              <a:rPr lang="es-MX" sz="2800" dirty="0" smtClean="0"/>
              <a:t>.</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143851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4092" y="332656"/>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14.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988840"/>
            <a:ext cx="10585176" cy="4608512"/>
          </a:xfrm>
        </p:spPr>
        <p:txBody>
          <a:bodyPr>
            <a:normAutofit/>
          </a:bodyPr>
          <a:lstStyle/>
          <a:p>
            <a:pPr marL="0" indent="0" algn="just">
              <a:buClr>
                <a:schemeClr val="accent1">
                  <a:lumMod val="60000"/>
                  <a:lumOff val="40000"/>
                </a:schemeClr>
              </a:buClr>
              <a:buNone/>
              <a:defRPr/>
            </a:pPr>
            <a:r>
              <a:rPr lang="es-MX" sz="2800" b="1" dirty="0">
                <a:solidFill>
                  <a:schemeClr val="accent4">
                    <a:lumMod val="50000"/>
                  </a:schemeClr>
                </a:solidFill>
              </a:rPr>
              <a:t>Artículo 14. </a:t>
            </a:r>
            <a:endParaRPr lang="es-MX" sz="2800" b="1" dirty="0" smtClean="0">
              <a:solidFill>
                <a:schemeClr val="accent4">
                  <a:lumMod val="50000"/>
                </a:schemeClr>
              </a:solidFill>
            </a:endParaRPr>
          </a:p>
          <a:p>
            <a:pPr marL="0" indent="0" algn="just">
              <a:buClr>
                <a:schemeClr val="accent1">
                  <a:lumMod val="60000"/>
                  <a:lumOff val="40000"/>
                </a:schemeClr>
              </a:buClr>
              <a:buNone/>
              <a:defRPr/>
            </a:pPr>
            <a:r>
              <a:rPr lang="es-MX" sz="2800" dirty="0" smtClean="0"/>
              <a:t>Son </a:t>
            </a:r>
            <a:r>
              <a:rPr lang="es-MX" sz="2800" dirty="0"/>
              <a:t>requisitos para ser postulado y, en su caso, para ocupar cualquier cargo de elección popular, los siguientes</a:t>
            </a:r>
            <a:r>
              <a:rPr lang="es-MX" sz="2800" dirty="0" smtClean="0"/>
              <a:t>:</a:t>
            </a:r>
          </a:p>
          <a:p>
            <a:pPr marL="0" indent="0" algn="just">
              <a:buClr>
                <a:schemeClr val="accent1">
                  <a:lumMod val="60000"/>
                  <a:lumOff val="40000"/>
                </a:schemeClr>
              </a:buClr>
              <a:buNone/>
              <a:defRPr/>
            </a:pPr>
            <a:r>
              <a:rPr lang="es-MX" sz="2800" dirty="0" smtClean="0">
                <a:latin typeface="Gothic720 BT" panose="020C0603020203020204" pitchFamily="34" charset="0"/>
              </a:rPr>
              <a:t>…</a:t>
            </a:r>
          </a:p>
          <a:p>
            <a:pPr marL="0" indent="0" algn="just">
              <a:buClr>
                <a:schemeClr val="accent1">
                  <a:lumMod val="60000"/>
                  <a:lumOff val="40000"/>
                </a:schemeClr>
              </a:buClr>
              <a:buNone/>
              <a:defRPr/>
            </a:pPr>
            <a:r>
              <a:rPr lang="es-MX" sz="2800" dirty="0"/>
              <a:t>VIII. No haber sido condenado por el delito de </a:t>
            </a:r>
            <a:r>
              <a:rPr lang="es-MX" sz="2800" b="1" dirty="0"/>
              <a:t>violencia política </a:t>
            </a:r>
            <a:r>
              <a:rPr lang="es-MX" sz="2800" dirty="0"/>
              <a:t>contra las mujeres en razón de género, en el último año antes del día de la elección.</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115917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09428" y="629816"/>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34.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2276872"/>
            <a:ext cx="10585176" cy="4608512"/>
          </a:xfrm>
        </p:spPr>
        <p:txBody>
          <a:bodyPr>
            <a:normAutofit/>
          </a:bodyPr>
          <a:lstStyle/>
          <a:p>
            <a:pPr marL="0" indent="0" algn="just">
              <a:buClr>
                <a:schemeClr val="accent1">
                  <a:lumMod val="60000"/>
                  <a:lumOff val="40000"/>
                </a:schemeClr>
              </a:buClr>
              <a:buNone/>
              <a:defRPr/>
            </a:pPr>
            <a:r>
              <a:rPr lang="es-MX" sz="2800" dirty="0" smtClean="0"/>
              <a:t>Los </a:t>
            </a:r>
            <a:r>
              <a:rPr lang="es-MX" sz="2800" dirty="0"/>
              <a:t>partidos políticos están obligados a:</a:t>
            </a:r>
            <a:endParaRPr lang="es-419" sz="2600" dirty="0" smtClean="0">
              <a:latin typeface="Gothic720 BT" panose="020C0603020203020204" pitchFamily="34" charset="0"/>
            </a:endParaRPr>
          </a:p>
          <a:p>
            <a:pPr marL="0" indent="0" algn="just">
              <a:buClr>
                <a:schemeClr val="accent1">
                  <a:lumMod val="60000"/>
                  <a:lumOff val="40000"/>
                </a:schemeClr>
              </a:buClr>
              <a:buNone/>
              <a:defRPr/>
            </a:pPr>
            <a:r>
              <a:rPr lang="es-MX" sz="2000" dirty="0" smtClean="0">
                <a:latin typeface="Gothic720 BT" panose="020C0603020203020204" pitchFamily="34" charset="0"/>
              </a:rPr>
              <a:t>…</a:t>
            </a:r>
          </a:p>
          <a:p>
            <a:pPr marL="0" indent="0" algn="just">
              <a:buClr>
                <a:schemeClr val="accent1">
                  <a:lumMod val="60000"/>
                  <a:lumOff val="40000"/>
                </a:schemeClr>
              </a:buClr>
              <a:buNone/>
              <a:defRPr/>
            </a:pPr>
            <a:r>
              <a:rPr lang="es-MX" sz="2800" dirty="0"/>
              <a:t>III. En todo momento abstenerse de cualquier expresión que calumnie a las personas en la propaganda política electoral que difundan o que implique </a:t>
            </a:r>
            <a:r>
              <a:rPr lang="es-MX" sz="2800" b="1" dirty="0"/>
              <a:t>violencia política</a:t>
            </a:r>
            <a:r>
              <a:rPr lang="es-MX" sz="2800" dirty="0"/>
              <a:t>;</a:t>
            </a:r>
          </a:p>
          <a:p>
            <a:pPr marL="0" indent="0">
              <a:buNone/>
            </a:pPr>
            <a:endParaRPr lang="es-MX" dirty="0"/>
          </a:p>
        </p:txBody>
      </p:sp>
    </p:spTree>
    <p:extLst>
      <p:ext uri="{BB962C8B-B14F-4D97-AF65-F5344CB8AC3E}">
        <p14:creationId xmlns:p14="http://schemas.microsoft.com/office/powerpoint/2010/main" val="284539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9388" y="332656"/>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53.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700808"/>
            <a:ext cx="10585176" cy="4608512"/>
          </a:xfrm>
        </p:spPr>
        <p:txBody>
          <a:bodyPr>
            <a:normAutofit/>
          </a:bodyPr>
          <a:lstStyle/>
          <a:p>
            <a:pPr marL="0" indent="0" algn="just">
              <a:buClr>
                <a:schemeClr val="accent1">
                  <a:lumMod val="60000"/>
                  <a:lumOff val="40000"/>
                </a:schemeClr>
              </a:buClr>
              <a:buNone/>
              <a:defRPr/>
            </a:pPr>
            <a:r>
              <a:rPr lang="es-MX" sz="2800" dirty="0" smtClean="0"/>
              <a:t>Son </a:t>
            </a:r>
            <a:r>
              <a:rPr lang="es-MX" sz="2800" dirty="0"/>
              <a:t>fines del Instituto:</a:t>
            </a:r>
            <a:endParaRPr lang="es-419" sz="2600" dirty="0" smtClean="0">
              <a:latin typeface="Gothic720 BT" panose="020C0603020203020204" pitchFamily="34" charset="0"/>
            </a:endParaRPr>
          </a:p>
          <a:p>
            <a:pPr marL="0" indent="0" algn="just">
              <a:buClr>
                <a:schemeClr val="accent1">
                  <a:lumMod val="60000"/>
                  <a:lumOff val="40000"/>
                </a:schemeClr>
              </a:buClr>
              <a:buNone/>
              <a:defRPr/>
            </a:pPr>
            <a:r>
              <a:rPr lang="es-MX" sz="2000" dirty="0" smtClean="0">
                <a:latin typeface="Gothic720 BT" panose="020C0603020203020204" pitchFamily="34" charset="0"/>
              </a:rPr>
              <a:t>…</a:t>
            </a:r>
          </a:p>
          <a:p>
            <a:pPr marL="0" indent="0" algn="just">
              <a:buClr>
                <a:schemeClr val="accent1">
                  <a:lumMod val="60000"/>
                  <a:lumOff val="40000"/>
                </a:schemeClr>
              </a:buClr>
              <a:buNone/>
              <a:defRPr/>
            </a:pPr>
            <a:r>
              <a:rPr lang="es-MX" sz="2800" dirty="0" smtClean="0"/>
              <a:t>VI</a:t>
            </a:r>
            <a:r>
              <a:rPr lang="es-MX" sz="2800" dirty="0"/>
              <a:t>. Vigilar que las actividades de los partidos políticos en el Estado y las agrupaciones políticas estatales se desarrollen con apego a esta Ley, la Ley de Partidos, así como los lineamientos que emita el Consejo General para que los partidos políticos prevengan, atiendan y erradiquen la </a:t>
            </a:r>
            <a:r>
              <a:rPr lang="es-MX" sz="2800" b="1" dirty="0"/>
              <a:t>violencia política</a:t>
            </a:r>
            <a:r>
              <a:rPr lang="es-MX" sz="2800" dirty="0"/>
              <a:t>, y vigilar que cumplan con las obligaciones a que están sujetos;</a:t>
            </a:r>
          </a:p>
          <a:p>
            <a:pPr marL="0" indent="0" algn="just">
              <a:buClr>
                <a:schemeClr val="accent1">
                  <a:lumMod val="60000"/>
                  <a:lumOff val="40000"/>
                </a:schemeClr>
              </a:buClr>
              <a:buNone/>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424164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5412" y="485800"/>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76.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837828" y="2132856"/>
            <a:ext cx="10585176" cy="3456384"/>
          </a:xfrm>
        </p:spPr>
        <p:txBody>
          <a:bodyPr>
            <a:normAutofit/>
          </a:bodyPr>
          <a:lstStyle/>
          <a:p>
            <a:pPr marL="0" indent="0" algn="just">
              <a:buClr>
                <a:schemeClr val="accent1">
                  <a:lumMod val="60000"/>
                  <a:lumOff val="40000"/>
                </a:schemeClr>
              </a:buClr>
              <a:buNone/>
              <a:defRPr/>
            </a:pPr>
            <a:r>
              <a:rPr lang="es-MX" sz="2800" dirty="0" smtClean="0"/>
              <a:t>La </a:t>
            </a:r>
            <a:r>
              <a:rPr lang="es-MX" sz="2800" dirty="0"/>
              <a:t>Dirección Ejecutiva de Educación Cívica y Participación tiene las siguientes competencias</a:t>
            </a:r>
            <a:r>
              <a:rPr lang="es-MX" sz="2800" dirty="0" smtClean="0"/>
              <a:t>: </a:t>
            </a:r>
          </a:p>
          <a:p>
            <a:pPr marL="0" indent="0" algn="just">
              <a:buClr>
                <a:schemeClr val="accent1">
                  <a:lumMod val="60000"/>
                  <a:lumOff val="40000"/>
                </a:schemeClr>
              </a:buClr>
              <a:buNone/>
              <a:defRPr/>
            </a:pPr>
            <a:r>
              <a:rPr lang="es-MX" sz="2800" dirty="0"/>
              <a:t>VIII. Realizar campañas de información para la prevención, atención y erradicación de la </a:t>
            </a:r>
            <a:r>
              <a:rPr lang="es-MX" sz="2800" b="1" dirty="0"/>
              <a:t>violencia política</a:t>
            </a:r>
            <a:r>
              <a:rPr lang="es-MX" sz="2800" dirty="0"/>
              <a:t>, así como capacitar al personal del Instituto</a:t>
            </a:r>
            <a:r>
              <a:rPr lang="es-MX" sz="2800" dirty="0" smtClean="0"/>
              <a:t>;</a:t>
            </a:r>
            <a:endParaRPr lang="es-419" sz="2600" dirty="0" smtClean="0">
              <a:latin typeface="Gothic720 BT" panose="020C0603020203020204" pitchFamily="34" charset="0"/>
            </a:endParaRPr>
          </a:p>
          <a:p>
            <a:pPr marL="0" indent="0" algn="just">
              <a:buClr>
                <a:schemeClr val="accent1">
                  <a:lumMod val="60000"/>
                  <a:lumOff val="40000"/>
                </a:schemeClr>
              </a:buClr>
              <a:buNone/>
              <a:defRPr/>
            </a:pPr>
            <a:r>
              <a:rPr lang="es-MX" sz="2000" dirty="0" smtClean="0">
                <a:latin typeface="Gothic720 BT" panose="020C0603020203020204" pitchFamily="34" charset="0"/>
              </a:rPr>
              <a:t>…</a:t>
            </a:r>
          </a:p>
        </p:txBody>
      </p:sp>
    </p:spTree>
    <p:extLst>
      <p:ext uri="{BB962C8B-B14F-4D97-AF65-F5344CB8AC3E}">
        <p14:creationId xmlns:p14="http://schemas.microsoft.com/office/powerpoint/2010/main" val="665940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5820" y="1517421"/>
            <a:ext cx="10873208" cy="5328592"/>
          </a:xfrm>
        </p:spPr>
        <p:txBody>
          <a:bodyPr>
            <a:normAutofit fontScale="92500" lnSpcReduction="20000"/>
          </a:bodyPr>
          <a:lstStyle/>
          <a:p>
            <a:pPr marL="0" indent="0" algn="just">
              <a:buClr>
                <a:schemeClr val="accent1">
                  <a:lumMod val="60000"/>
                  <a:lumOff val="40000"/>
                </a:schemeClr>
              </a:buClr>
              <a:buNone/>
              <a:defRPr/>
            </a:pPr>
            <a:r>
              <a:rPr lang="es-MX" sz="2800" dirty="0"/>
              <a:t>Artículo 100. Desde el inicio de las campañas electorales y hasta la conclusión de la jornada electoral se atenderán las siguientes disposiciones:</a:t>
            </a:r>
            <a:endParaRPr lang="es-419" sz="2600" dirty="0" smtClean="0">
              <a:latin typeface="Gothic720 BT" panose="020C0603020203020204" pitchFamily="34" charset="0"/>
            </a:endParaRPr>
          </a:p>
          <a:p>
            <a:pPr marL="0" indent="0" algn="just">
              <a:buClr>
                <a:schemeClr val="accent1">
                  <a:lumMod val="60000"/>
                  <a:lumOff val="40000"/>
                </a:schemeClr>
              </a:buClr>
              <a:buNone/>
              <a:defRPr/>
            </a:pPr>
            <a:r>
              <a:rPr lang="es-MX" dirty="0" smtClean="0">
                <a:latin typeface="Gothic720 BT" panose="020C0603020203020204" pitchFamily="34" charset="0"/>
              </a:rPr>
              <a:t>....</a:t>
            </a:r>
          </a:p>
          <a:p>
            <a:pPr marL="0" indent="0" algn="just">
              <a:buClr>
                <a:schemeClr val="accent1">
                  <a:lumMod val="60000"/>
                  <a:lumOff val="40000"/>
                </a:schemeClr>
              </a:buClr>
              <a:buNone/>
              <a:defRPr/>
            </a:pPr>
            <a:r>
              <a:rPr lang="es-MX" sz="2800" dirty="0"/>
              <a:t>III. La propaganda electoral está constituida por los elementos producidos, empleados y difundidos durante el periodo de campañas electorales por las candidaturas independientes, partidos políticos, coaliciones y sus candidaturas, con el propósito de obtener el voto, tales como escritos, publicaciones, imágenes, grabaciones y proyecciones, debiendo abstenerse de expresiones que calumnien a las personas </a:t>
            </a:r>
            <a:r>
              <a:rPr lang="es-MX" sz="2800" b="1" dirty="0"/>
              <a:t>o implique violencia política.</a:t>
            </a:r>
            <a:r>
              <a:rPr lang="es-MX" sz="2800" dirty="0"/>
              <a:t> La propaganda que contravenga lo anterior podrá ser retirada o suspendida mediante el procedimiento sancionador correspondiente. Los partidos deberán sujetar su propaganda electoral a las condiciones establecidas por la Constitución Política, la Constitución Local, las Leyes Generales y esta Ley;</a:t>
            </a:r>
          </a:p>
          <a:p>
            <a:pPr marL="0" indent="0">
              <a:buNone/>
            </a:pPr>
            <a:endParaRPr lang="es-MX" dirty="0"/>
          </a:p>
        </p:txBody>
      </p:sp>
      <p:sp>
        <p:nvSpPr>
          <p:cNvPr id="4" name="Título 3"/>
          <p:cNvSpPr>
            <a:spLocks noGrp="1"/>
          </p:cNvSpPr>
          <p:nvPr>
            <p:ph type="title"/>
          </p:nvPr>
        </p:nvSpPr>
        <p:spPr>
          <a:xfrm>
            <a:off x="3538638" y="476672"/>
            <a:ext cx="5868142" cy="720080"/>
          </a:xfrm>
        </p:spPr>
        <p:txBody>
          <a:bodyPr>
            <a:normAutofit/>
          </a:bodyPr>
          <a:lstStyle/>
          <a:p>
            <a:r>
              <a:rPr lang="es-MX" sz="3500" dirty="0">
                <a:solidFill>
                  <a:schemeClr val="accent4">
                    <a:lumMod val="50000"/>
                  </a:schemeClr>
                </a:solidFill>
                <a:latin typeface="Gothic720 BT" panose="020C0603020203020204" pitchFamily="34" charset="0"/>
              </a:rPr>
              <a:t>Artículo 100. Ley Electoral.</a:t>
            </a:r>
          </a:p>
        </p:txBody>
      </p:sp>
    </p:spTree>
    <p:extLst>
      <p:ext uri="{BB962C8B-B14F-4D97-AF65-F5344CB8AC3E}">
        <p14:creationId xmlns:p14="http://schemas.microsoft.com/office/powerpoint/2010/main" val="2274742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765820" y="1700808"/>
            <a:ext cx="10657184" cy="396044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chemeClr val="accent1">
                  <a:lumMod val="60000"/>
                  <a:lumOff val="40000"/>
                </a:schemeClr>
              </a:buClr>
              <a:defRPr/>
            </a:pPr>
            <a:r>
              <a:rPr lang="es-MX" b="1" dirty="0" smtClean="0">
                <a:latin typeface="Gothic720 BT" panose="020C0603020203020204" pitchFamily="34" charset="0"/>
              </a:rPr>
              <a:t>Artículo 116. fracción IV. inciso c), numeral 6º.</a:t>
            </a:r>
          </a:p>
          <a:p>
            <a:pPr algn="just">
              <a:buClr>
                <a:schemeClr val="accent1">
                  <a:lumMod val="60000"/>
                  <a:lumOff val="40000"/>
                </a:schemeClr>
              </a:buClr>
              <a:defRPr/>
            </a:pPr>
            <a:endParaRPr lang="es-MX" b="1" dirty="0">
              <a:latin typeface="Gothic720 BT" panose="020C0603020203020204" pitchFamily="34" charset="0"/>
            </a:endParaRPr>
          </a:p>
          <a:p>
            <a:pPr algn="just">
              <a:buClr>
                <a:schemeClr val="accent1">
                  <a:lumMod val="60000"/>
                  <a:lumOff val="40000"/>
                </a:schemeClr>
              </a:buClr>
              <a:defRPr/>
            </a:pPr>
            <a:r>
              <a:rPr lang="es-MX" dirty="0" smtClean="0">
                <a:latin typeface="Gothic720 BT" panose="020C0603020203020204" pitchFamily="34" charset="0"/>
              </a:rPr>
              <a:t>Los organismos públicos locales electorales contarán con </a:t>
            </a:r>
            <a:r>
              <a:rPr lang="es-MX" b="1" u="sng" dirty="0" smtClean="0">
                <a:latin typeface="Gothic720 BT" panose="020C0603020203020204" pitchFamily="34" charset="0"/>
              </a:rPr>
              <a:t>servidores públicos investidos de fe pública para actos de naturaleza electoral</a:t>
            </a:r>
            <a:r>
              <a:rPr lang="es-MX" dirty="0" smtClean="0">
                <a:latin typeface="Gothic720 BT" panose="020C0603020203020204" pitchFamily="34" charset="0"/>
              </a:rPr>
              <a:t>, cuyas atribuciones y funcionamiento serán reguladas por la ley. </a:t>
            </a:r>
          </a:p>
          <a:p>
            <a:pPr algn="just">
              <a:buClr>
                <a:schemeClr val="accent1">
                  <a:lumMod val="60000"/>
                  <a:lumOff val="40000"/>
                </a:schemeClr>
              </a:buClr>
              <a:defRPr/>
            </a:pPr>
            <a:endParaRPr lang="es-MX" dirty="0" smtClean="0">
              <a:latin typeface="Gothic720 BT" panose="020C0603020203020204" pitchFamily="34" charset="0"/>
            </a:endParaRPr>
          </a:p>
          <a:p>
            <a:pPr algn="just">
              <a:buClr>
                <a:schemeClr val="accent1">
                  <a:lumMod val="60000"/>
                  <a:lumOff val="40000"/>
                </a:schemeClr>
              </a:buClr>
              <a:defRPr/>
            </a:pPr>
            <a:r>
              <a:rPr lang="es-419" b="1" dirty="0" smtClean="0">
                <a:latin typeface="Gothic720 BT" panose="020C0603020203020204" pitchFamily="34" charset="0"/>
              </a:rPr>
              <a:t>Art. 41. fracción V. </a:t>
            </a:r>
            <a:r>
              <a:rPr lang="es-MX" b="1" dirty="0" smtClean="0">
                <a:latin typeface="Gothic720 BT" panose="020C0603020203020204" pitchFamily="34" charset="0"/>
              </a:rPr>
              <a:t>Apartado</a:t>
            </a:r>
            <a:r>
              <a:rPr lang="es-419" b="1" dirty="0" smtClean="0">
                <a:latin typeface="Gothic720 BT" panose="020C0603020203020204" pitchFamily="34" charset="0"/>
              </a:rPr>
              <a:t> A. </a:t>
            </a:r>
            <a:r>
              <a:rPr lang="es-MX" dirty="0" smtClean="0">
                <a:latin typeface="Gothic720 BT" panose="020C0603020203020204" pitchFamily="34" charset="0"/>
              </a:rPr>
              <a:t>La organización de las elecciones es una función estatal que se realiza a través del Instituto Nacional Electoral y de los organismos públicos locales.</a:t>
            </a:r>
          </a:p>
          <a:p>
            <a:pPr algn="just">
              <a:buClr>
                <a:schemeClr val="accent1">
                  <a:lumMod val="60000"/>
                  <a:lumOff val="40000"/>
                </a:schemeClr>
              </a:buClr>
              <a:defRPr/>
            </a:pPr>
            <a:r>
              <a:rPr lang="es-MX" dirty="0" smtClean="0">
                <a:latin typeface="Gothic720 BT" panose="020C0603020203020204" pitchFamily="34" charset="0"/>
              </a:rPr>
              <a:t>…</a:t>
            </a:r>
          </a:p>
          <a:p>
            <a:pPr algn="just">
              <a:buClr>
                <a:schemeClr val="accent1">
                  <a:lumMod val="60000"/>
                  <a:lumOff val="40000"/>
                </a:schemeClr>
              </a:buClr>
              <a:defRPr/>
            </a:pPr>
            <a:endParaRPr lang="es-MX" dirty="0" smtClean="0">
              <a:latin typeface="Gothic720 BT" panose="020C0603020203020204" pitchFamily="34" charset="0"/>
            </a:endParaRPr>
          </a:p>
          <a:p>
            <a:pPr algn="just">
              <a:buClr>
                <a:schemeClr val="accent1">
                  <a:lumMod val="60000"/>
                  <a:lumOff val="40000"/>
                </a:schemeClr>
              </a:buClr>
              <a:defRPr/>
            </a:pPr>
            <a:r>
              <a:rPr lang="es-419" b="1" dirty="0" smtClean="0">
                <a:latin typeface="Gothic720 BT" panose="020C0603020203020204" pitchFamily="34" charset="0"/>
              </a:rPr>
              <a:t>Párrafo cuarto. </a:t>
            </a:r>
            <a:r>
              <a:rPr lang="es-MX" dirty="0" smtClean="0">
                <a:latin typeface="Gothic720 BT" panose="020C0603020203020204" pitchFamily="34" charset="0"/>
              </a:rPr>
              <a:t>El Instituto contará con </a:t>
            </a:r>
            <a:r>
              <a:rPr lang="es-MX" b="1" u="sng" dirty="0" smtClean="0">
                <a:latin typeface="Gothic720 BT" panose="020C0603020203020204" pitchFamily="34" charset="0"/>
              </a:rPr>
              <a:t>una oficialía electoral investida de fe pública para actos de naturaleza electoral</a:t>
            </a:r>
            <a:r>
              <a:rPr lang="es-MX" dirty="0" smtClean="0">
                <a:latin typeface="Gothic720 BT" panose="020C0603020203020204" pitchFamily="34" charset="0"/>
              </a:rPr>
              <a:t>, cuyas atribuciones y funcionamiento serán reguladas por la ley.</a:t>
            </a:r>
          </a:p>
          <a:p>
            <a:pPr algn="just">
              <a:buClr>
                <a:schemeClr val="accent1">
                  <a:lumMod val="60000"/>
                  <a:lumOff val="40000"/>
                </a:schemeClr>
              </a:buClr>
              <a:defRPr/>
            </a:pPr>
            <a:r>
              <a:rPr lang="es-MX" dirty="0" smtClean="0">
                <a:latin typeface="Gothic720 BT" panose="020C0603020203020204" pitchFamily="34" charset="0"/>
              </a:rPr>
              <a:t>…</a:t>
            </a:r>
            <a:endParaRPr lang="es-MX" dirty="0">
              <a:latin typeface="Gothic720 BT" panose="020C0603020203020204" pitchFamily="34" charset="0"/>
            </a:endParaRPr>
          </a:p>
        </p:txBody>
      </p:sp>
    </p:spTree>
    <p:extLst>
      <p:ext uri="{BB962C8B-B14F-4D97-AF65-F5344CB8AC3E}">
        <p14:creationId xmlns:p14="http://schemas.microsoft.com/office/powerpoint/2010/main" val="141978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0116" y="845840"/>
            <a:ext cx="5565304"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213.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2492896"/>
            <a:ext cx="10801200" cy="3600400"/>
          </a:xfrm>
        </p:spPr>
        <p:txBody>
          <a:bodyPr>
            <a:normAutofit/>
          </a:bodyPr>
          <a:lstStyle/>
          <a:p>
            <a:pPr marL="0" indent="0" algn="just">
              <a:buClr>
                <a:schemeClr val="accent1">
                  <a:lumMod val="60000"/>
                  <a:lumOff val="40000"/>
                </a:schemeClr>
              </a:buClr>
              <a:buNone/>
              <a:defRPr/>
            </a:pPr>
            <a:r>
              <a:rPr lang="es-MX" sz="2800" dirty="0" smtClean="0"/>
              <a:t>Constituyen </a:t>
            </a:r>
            <a:r>
              <a:rPr lang="es-MX" sz="2800" dirty="0"/>
              <a:t>infracciones de los partidos políticos, coaliciones, asociaciones políticas estatales y candidaturas independientes, a la presente Ley</a:t>
            </a:r>
            <a:r>
              <a:rPr lang="es-MX" sz="2800" dirty="0" smtClean="0"/>
              <a:t>:</a:t>
            </a:r>
          </a:p>
          <a:p>
            <a:pPr marL="0" indent="0" algn="just">
              <a:buClr>
                <a:schemeClr val="accent1">
                  <a:lumMod val="60000"/>
                  <a:lumOff val="40000"/>
                </a:schemeClr>
              </a:buClr>
              <a:buNone/>
              <a:defRPr/>
            </a:pPr>
            <a:r>
              <a:rPr lang="es-MX" sz="2800" dirty="0" smtClean="0">
                <a:latin typeface="Gothic720 BT" panose="020C0603020203020204" pitchFamily="34" charset="0"/>
              </a:rPr>
              <a:t>…</a:t>
            </a:r>
          </a:p>
          <a:p>
            <a:pPr marL="0" indent="0">
              <a:buNone/>
            </a:pPr>
            <a:r>
              <a:rPr lang="es-MX" sz="2800" dirty="0"/>
              <a:t>VII. Cometer </a:t>
            </a:r>
            <a:r>
              <a:rPr lang="es-MX" sz="2800" b="1" dirty="0"/>
              <a:t>violencia política </a:t>
            </a:r>
            <a:r>
              <a:rPr lang="es-MX" sz="2800" dirty="0"/>
              <a:t>en términos de esta Ley; y</a:t>
            </a:r>
          </a:p>
        </p:txBody>
      </p:sp>
    </p:spTree>
    <p:extLst>
      <p:ext uri="{BB962C8B-B14F-4D97-AF65-F5344CB8AC3E}">
        <p14:creationId xmlns:p14="http://schemas.microsoft.com/office/powerpoint/2010/main" val="168469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4092" y="917848"/>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214.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863481" y="2852936"/>
            <a:ext cx="10585176" cy="3024336"/>
          </a:xfrm>
        </p:spPr>
        <p:txBody>
          <a:bodyPr>
            <a:normAutofit/>
          </a:bodyPr>
          <a:lstStyle/>
          <a:p>
            <a:pPr marL="0" indent="0" algn="just">
              <a:buClr>
                <a:schemeClr val="accent1">
                  <a:lumMod val="60000"/>
                  <a:lumOff val="40000"/>
                </a:schemeClr>
              </a:buClr>
              <a:buNone/>
              <a:defRPr/>
            </a:pPr>
            <a:r>
              <a:rPr lang="es-MX" sz="2800" dirty="0" smtClean="0"/>
              <a:t>…</a:t>
            </a:r>
          </a:p>
          <a:p>
            <a:pPr marL="0" indent="0" algn="just">
              <a:buClr>
                <a:schemeClr val="accent1">
                  <a:lumMod val="60000"/>
                  <a:lumOff val="40000"/>
                </a:schemeClr>
              </a:buClr>
              <a:buNone/>
              <a:defRPr/>
            </a:pPr>
            <a:r>
              <a:rPr lang="es-MX" sz="2800" dirty="0" smtClean="0"/>
              <a:t>IV</a:t>
            </a:r>
            <a:r>
              <a:rPr lang="es-MX" sz="2800" dirty="0"/>
              <a:t>. Cometer </a:t>
            </a:r>
            <a:r>
              <a:rPr lang="es-MX" sz="2800" b="1" dirty="0"/>
              <a:t>violencia política </a:t>
            </a:r>
            <a:r>
              <a:rPr lang="es-MX" sz="2800" dirty="0"/>
              <a:t>en términos de esta Ley; </a:t>
            </a:r>
            <a:r>
              <a:rPr lang="es-MX" sz="2800" dirty="0" smtClean="0"/>
              <a:t>y</a:t>
            </a:r>
          </a:p>
          <a:p>
            <a:pPr marL="0" indent="0" algn="just">
              <a:buClr>
                <a:schemeClr val="accent1">
                  <a:lumMod val="60000"/>
                  <a:lumOff val="40000"/>
                </a:schemeClr>
              </a:buClr>
              <a:buNone/>
              <a:defRPr/>
            </a:pPr>
            <a:r>
              <a:rPr lang="es-MX" sz="2800" dirty="0" smtClean="0">
                <a:latin typeface="Gothic720 BT" panose="020C0603020203020204" pitchFamily="34" charset="0"/>
              </a:rPr>
              <a:t>…</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240136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2124" y="332656"/>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216.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916832"/>
            <a:ext cx="10585176" cy="4608512"/>
          </a:xfrm>
        </p:spPr>
        <p:txBody>
          <a:bodyPr>
            <a:normAutofit lnSpcReduction="10000"/>
          </a:bodyPr>
          <a:lstStyle/>
          <a:p>
            <a:pPr marL="0" indent="0" algn="just">
              <a:buClr>
                <a:schemeClr val="accent1">
                  <a:lumMod val="60000"/>
                  <a:lumOff val="40000"/>
                </a:schemeClr>
              </a:buClr>
              <a:buNone/>
              <a:defRPr/>
            </a:pPr>
            <a:r>
              <a:rPr lang="es-MX" sz="2800" dirty="0" smtClean="0"/>
              <a:t>Constituyen </a:t>
            </a:r>
            <a:r>
              <a:rPr lang="es-MX" sz="2800" dirty="0"/>
              <a:t>infracciones a la presente Ley, por parte de las autoridades o de las personas servidoras públicas, según sea el caso, de la Federación, Estado y municipios, órganos autónomos y cualquier otro ente público</a:t>
            </a:r>
            <a:r>
              <a:rPr lang="es-MX" sz="2800" dirty="0" smtClean="0"/>
              <a:t>:</a:t>
            </a:r>
          </a:p>
          <a:p>
            <a:pPr marL="0" indent="0" algn="just">
              <a:buClr>
                <a:schemeClr val="accent1">
                  <a:lumMod val="60000"/>
                  <a:lumOff val="40000"/>
                </a:schemeClr>
              </a:buClr>
              <a:buNone/>
              <a:defRPr/>
            </a:pPr>
            <a:r>
              <a:rPr lang="es-MX" sz="2800" dirty="0" smtClean="0">
                <a:latin typeface="Gothic720 BT" panose="020C0603020203020204" pitchFamily="34" charset="0"/>
              </a:rPr>
              <a:t>…</a:t>
            </a:r>
          </a:p>
          <a:p>
            <a:pPr marL="0" indent="0" algn="just">
              <a:buClr>
                <a:schemeClr val="accent1">
                  <a:lumMod val="60000"/>
                  <a:lumOff val="40000"/>
                </a:schemeClr>
              </a:buClr>
              <a:buNone/>
              <a:defRPr/>
            </a:pPr>
            <a:r>
              <a:rPr lang="es-MX" sz="2800" dirty="0"/>
              <a:t>VI. Cometer violencia política en términos de esta Ley</a:t>
            </a:r>
            <a:r>
              <a:rPr lang="es-MX" sz="2800" dirty="0" smtClean="0"/>
              <a:t>;</a:t>
            </a:r>
          </a:p>
          <a:p>
            <a:pPr marL="0" indent="0" algn="just">
              <a:buClr>
                <a:schemeClr val="accent1">
                  <a:lumMod val="60000"/>
                  <a:lumOff val="40000"/>
                </a:schemeClr>
              </a:buClr>
              <a:buNone/>
              <a:defRPr/>
            </a:pPr>
            <a:r>
              <a:rPr lang="es-MX" sz="2800" dirty="0"/>
              <a:t>VII. Menoscabar, limitar o impedir el ejercicio de derechos políticos electorales o incurrir en actos u omisiones constitutivos de </a:t>
            </a:r>
            <a:r>
              <a:rPr lang="es-MX" sz="2800" b="1" dirty="0"/>
              <a:t>violencia política</a:t>
            </a:r>
            <a:r>
              <a:rPr lang="es-MX" sz="2800" dirty="0"/>
              <a:t>, en los términos de esta Ley; y</a:t>
            </a:r>
            <a:r>
              <a:rPr lang="es-MX" sz="2800" dirty="0" smtClean="0">
                <a:latin typeface="Gothic720 BT" panose="020C0603020203020204" pitchFamily="34" charset="0"/>
              </a:rPr>
              <a:t> </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1135818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6100" y="260648"/>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219.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21804" y="1772816"/>
            <a:ext cx="10585176" cy="4608512"/>
          </a:xfrm>
        </p:spPr>
        <p:txBody>
          <a:bodyPr>
            <a:normAutofit/>
          </a:bodyPr>
          <a:lstStyle/>
          <a:p>
            <a:pPr marL="0" indent="0" algn="just">
              <a:buClr>
                <a:schemeClr val="accent1">
                  <a:lumMod val="60000"/>
                  <a:lumOff val="40000"/>
                </a:schemeClr>
              </a:buClr>
              <a:buNone/>
              <a:defRPr/>
            </a:pPr>
            <a:r>
              <a:rPr lang="es-MX" sz="2800" dirty="0" smtClean="0"/>
              <a:t>Constituyen </a:t>
            </a:r>
            <a:r>
              <a:rPr lang="es-MX" sz="2800" dirty="0"/>
              <a:t>infracciones a la presente Ley, por parte de los ministros de culto, asociaciones, iglesias o agrupaciones de cualquier religión o secta</a:t>
            </a:r>
            <a:r>
              <a:rPr lang="es-MX" sz="2800" dirty="0" smtClean="0"/>
              <a:t>:</a:t>
            </a:r>
          </a:p>
          <a:p>
            <a:pPr marL="0" indent="0" algn="just">
              <a:buClr>
                <a:schemeClr val="accent1">
                  <a:lumMod val="60000"/>
                  <a:lumOff val="40000"/>
                </a:schemeClr>
              </a:buClr>
              <a:buNone/>
              <a:defRPr/>
            </a:pPr>
            <a:r>
              <a:rPr lang="es-MX" sz="2800" dirty="0" smtClean="0">
                <a:latin typeface="Gothic720 BT" panose="020C0603020203020204" pitchFamily="34" charset="0"/>
              </a:rPr>
              <a:t>…</a:t>
            </a:r>
          </a:p>
          <a:p>
            <a:pPr marL="0" indent="0" algn="just">
              <a:buClr>
                <a:schemeClr val="accent1">
                  <a:lumMod val="60000"/>
                  <a:lumOff val="40000"/>
                </a:schemeClr>
              </a:buClr>
              <a:buNone/>
              <a:defRPr/>
            </a:pPr>
            <a:r>
              <a:rPr lang="es-MX" sz="2800" dirty="0"/>
              <a:t>III. Ejecutar acciones que constituyan violencia política; </a:t>
            </a:r>
            <a:r>
              <a:rPr lang="es-MX" sz="2800" dirty="0" smtClean="0"/>
              <a:t>y</a:t>
            </a:r>
          </a:p>
          <a:p>
            <a:pPr marL="0" indent="0" algn="just">
              <a:buClr>
                <a:schemeClr val="accent1">
                  <a:lumMod val="60000"/>
                  <a:lumOff val="40000"/>
                </a:schemeClr>
              </a:buClr>
              <a:buNone/>
              <a:defRPr/>
            </a:pPr>
            <a:r>
              <a:rPr lang="es-MX" sz="2800" dirty="0" smtClean="0">
                <a:latin typeface="Gothic720 BT" panose="020C0603020203020204" pitchFamily="34" charset="0"/>
              </a:rPr>
              <a:t>…</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360082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2124" y="-27384"/>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220.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21804" y="764704"/>
            <a:ext cx="10945216" cy="6120680"/>
          </a:xfrm>
        </p:spPr>
        <p:txBody>
          <a:bodyPr>
            <a:normAutofit/>
          </a:bodyPr>
          <a:lstStyle/>
          <a:p>
            <a:pPr marL="0" indent="0" algn="just">
              <a:buClr>
                <a:schemeClr val="accent1">
                  <a:lumMod val="60000"/>
                  <a:lumOff val="40000"/>
                </a:schemeClr>
              </a:buClr>
              <a:buNone/>
              <a:defRPr/>
            </a:pPr>
            <a:r>
              <a:rPr lang="es-MX" sz="2800" dirty="0" smtClean="0"/>
              <a:t>…</a:t>
            </a:r>
          </a:p>
          <a:p>
            <a:pPr marL="0" indent="0" algn="just">
              <a:buClr>
                <a:schemeClr val="accent1">
                  <a:lumMod val="60000"/>
                  <a:lumOff val="40000"/>
                </a:schemeClr>
              </a:buClr>
              <a:buNone/>
              <a:defRPr/>
            </a:pPr>
            <a:r>
              <a:rPr lang="es-MX" sz="2800" dirty="0" smtClean="0"/>
              <a:t>Además </a:t>
            </a:r>
            <a:r>
              <a:rPr lang="es-MX" sz="2800" dirty="0"/>
              <a:t>el Instituto podrá ordenar, por infracciones que constituyan violencia política, las siguientes medidas cautelares</a:t>
            </a:r>
            <a:r>
              <a:rPr lang="es-MX" sz="2800" dirty="0" smtClean="0"/>
              <a:t>:</a:t>
            </a:r>
          </a:p>
          <a:p>
            <a:pPr marL="0" indent="0" algn="just">
              <a:buClr>
                <a:schemeClr val="accent1">
                  <a:lumMod val="60000"/>
                  <a:lumOff val="40000"/>
                </a:schemeClr>
              </a:buClr>
              <a:buNone/>
              <a:defRPr/>
            </a:pPr>
            <a:r>
              <a:rPr lang="es-MX" sz="2800" dirty="0" smtClean="0"/>
              <a:t>…</a:t>
            </a:r>
          </a:p>
          <a:p>
            <a:pPr marL="0" indent="0" algn="just">
              <a:buClr>
                <a:schemeClr val="accent1">
                  <a:lumMod val="60000"/>
                  <a:lumOff val="40000"/>
                </a:schemeClr>
              </a:buClr>
              <a:buNone/>
              <a:defRPr/>
            </a:pPr>
            <a:r>
              <a:rPr lang="es-MX" sz="2800" dirty="0" smtClean="0"/>
              <a:t>I. Realizar </a:t>
            </a:r>
            <a:r>
              <a:rPr lang="es-MX" sz="2800" dirty="0"/>
              <a:t>análisis de riesgos y un plan de seguridad; II. Retirar la campaña violenta contra la víctima, haciendo públicas las razones</a:t>
            </a:r>
            <a:r>
              <a:rPr lang="es-MX" sz="2800" dirty="0" smtClean="0"/>
              <a:t>;</a:t>
            </a:r>
          </a:p>
          <a:p>
            <a:pPr marL="0" indent="0" algn="just">
              <a:buClr>
                <a:schemeClr val="accent1">
                  <a:lumMod val="60000"/>
                  <a:lumOff val="40000"/>
                </a:schemeClr>
              </a:buClr>
              <a:buNone/>
              <a:defRPr/>
            </a:pPr>
            <a:r>
              <a:rPr lang="es-MX" sz="2800" dirty="0"/>
              <a:t>II. Retirar la campaña violenta contra la víctima, haciendo públicas las razones</a:t>
            </a:r>
            <a:r>
              <a:rPr lang="es-MX" sz="2800" dirty="0" smtClean="0"/>
              <a:t>;</a:t>
            </a:r>
          </a:p>
          <a:p>
            <a:pPr marL="0" indent="0" algn="just">
              <a:buClr>
                <a:schemeClr val="accent1">
                  <a:lumMod val="60000"/>
                  <a:lumOff val="40000"/>
                </a:schemeClr>
              </a:buClr>
              <a:buNone/>
              <a:defRPr/>
            </a:pPr>
            <a:r>
              <a:rPr lang="es-MX" sz="2800" dirty="0" smtClean="0"/>
              <a:t>…</a:t>
            </a:r>
          </a:p>
        </p:txBody>
      </p:sp>
    </p:spTree>
    <p:extLst>
      <p:ext uri="{BB962C8B-B14F-4D97-AF65-F5344CB8AC3E}">
        <p14:creationId xmlns:p14="http://schemas.microsoft.com/office/powerpoint/2010/main" val="2440998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2124" y="332656"/>
            <a:ext cx="8229600" cy="1143000"/>
          </a:xfrm>
        </p:spPr>
        <p:txBody>
          <a:bodyPr>
            <a:normAutofit/>
          </a:bodyPr>
          <a:lstStyle/>
          <a:p>
            <a:r>
              <a:rPr lang="es-MX" sz="3500" dirty="0">
                <a:solidFill>
                  <a:schemeClr val="accent4">
                    <a:lumMod val="50000"/>
                  </a:schemeClr>
                </a:solidFill>
                <a:latin typeface="Gothic720 BT" panose="020C0603020203020204" pitchFamily="34" charset="0"/>
              </a:rPr>
              <a:t>Artículo 220. Ley Electoral</a:t>
            </a:r>
          </a:p>
        </p:txBody>
      </p:sp>
      <p:sp>
        <p:nvSpPr>
          <p:cNvPr id="3" name="2 Marcador de contenido"/>
          <p:cNvSpPr>
            <a:spLocks noGrp="1"/>
          </p:cNvSpPr>
          <p:nvPr>
            <p:ph idx="1"/>
          </p:nvPr>
        </p:nvSpPr>
        <p:spPr>
          <a:xfrm>
            <a:off x="693812" y="1844824"/>
            <a:ext cx="10585176" cy="4608512"/>
          </a:xfrm>
        </p:spPr>
        <p:txBody>
          <a:bodyPr>
            <a:normAutofit/>
          </a:bodyPr>
          <a:lstStyle/>
          <a:p>
            <a:pPr marL="0" indent="0" algn="just">
              <a:buClr>
                <a:schemeClr val="accent1">
                  <a:lumMod val="60000"/>
                  <a:lumOff val="40000"/>
                </a:schemeClr>
              </a:buClr>
              <a:buNone/>
              <a:defRPr/>
            </a:pPr>
            <a:r>
              <a:rPr lang="es-MX" sz="2800" dirty="0"/>
              <a:t>III. Cuando la conducta sea reiterada por lo menos en una ocasión, suspender el uso de las prerrogativas asignadas a la persona agresora; IV. Ordenar la suspensión del cargo partidista, de la persona agresora, y V. Cualquier otra requerida para la protección de la mujer víctima, o quien ella solicite.</a:t>
            </a:r>
          </a:p>
          <a:p>
            <a:pPr marL="0" indent="0" algn="just">
              <a:buClr>
                <a:schemeClr val="accent1">
                  <a:lumMod val="60000"/>
                  <a:lumOff val="40000"/>
                </a:schemeClr>
              </a:buClr>
              <a:buNone/>
              <a:defRPr/>
            </a:pPr>
            <a:r>
              <a:rPr lang="es-MX" sz="2800" dirty="0" smtClean="0"/>
              <a:t>IV</a:t>
            </a:r>
            <a:r>
              <a:rPr lang="es-MX" sz="2800" dirty="0"/>
              <a:t>. Ordenar la suspensión del cargo partidista, de la persona agresora, y V. Cualquier otra requerida para la protección de la mujer víctima, o quien ella solicite.</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736094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2084" y="116632"/>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221.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693812" y="1556792"/>
            <a:ext cx="10945216" cy="4968552"/>
          </a:xfrm>
        </p:spPr>
        <p:txBody>
          <a:bodyPr>
            <a:normAutofit/>
          </a:bodyPr>
          <a:lstStyle/>
          <a:p>
            <a:pPr marL="0" indent="0" algn="just">
              <a:buClr>
                <a:schemeClr val="accent1">
                  <a:lumMod val="60000"/>
                  <a:lumOff val="40000"/>
                </a:schemeClr>
              </a:buClr>
              <a:buNone/>
              <a:defRPr/>
            </a:pPr>
            <a:r>
              <a:rPr lang="es-MX" sz="2800" dirty="0" smtClean="0"/>
              <a:t>Las </a:t>
            </a:r>
            <a:r>
              <a:rPr lang="es-MX" sz="2800" dirty="0"/>
              <a:t>infracciones señaladas en los artículos anteriores, serán sancionadas conforme a lo siguiente: </a:t>
            </a:r>
            <a:endParaRPr lang="es-MX" sz="2800" dirty="0" smtClean="0"/>
          </a:p>
          <a:p>
            <a:pPr marL="0" indent="0" algn="just">
              <a:buClr>
                <a:schemeClr val="accent1">
                  <a:lumMod val="60000"/>
                  <a:lumOff val="40000"/>
                </a:schemeClr>
              </a:buClr>
              <a:buNone/>
              <a:defRPr/>
            </a:pPr>
            <a:r>
              <a:rPr lang="es-MX" sz="2800" dirty="0" smtClean="0"/>
              <a:t>IV</a:t>
            </a:r>
            <a:r>
              <a:rPr lang="es-MX" sz="2800" dirty="0"/>
              <a:t>. Respecto la resolución de los procedimientos sancionadores, por violencia política</a:t>
            </a:r>
            <a:r>
              <a:rPr lang="es-MX" sz="2800" dirty="0" smtClean="0"/>
              <a:t>:</a:t>
            </a:r>
          </a:p>
          <a:p>
            <a:pPr marL="514350" indent="-514350" algn="just">
              <a:buClr>
                <a:schemeClr val="accent1">
                  <a:lumMod val="60000"/>
                  <a:lumOff val="40000"/>
                </a:schemeClr>
              </a:buClr>
              <a:buAutoNum type="alphaLcParenR"/>
              <a:defRPr/>
            </a:pPr>
            <a:r>
              <a:rPr lang="es-MX" sz="2800" dirty="0" smtClean="0"/>
              <a:t>Indemnización </a:t>
            </a:r>
            <a:r>
              <a:rPr lang="es-MX" sz="2800" dirty="0"/>
              <a:t>de la víctima; </a:t>
            </a:r>
            <a:endParaRPr lang="es-MX" sz="2800" dirty="0" smtClean="0"/>
          </a:p>
          <a:p>
            <a:pPr marL="0" indent="0" algn="just">
              <a:buClr>
                <a:schemeClr val="accent1">
                  <a:lumMod val="60000"/>
                  <a:lumOff val="40000"/>
                </a:schemeClr>
              </a:buClr>
              <a:buNone/>
              <a:defRPr/>
            </a:pPr>
            <a:r>
              <a:rPr lang="es-MX" sz="2800" dirty="0" smtClean="0"/>
              <a:t>b</a:t>
            </a:r>
            <a:r>
              <a:rPr lang="es-MX" sz="2800" dirty="0"/>
              <a:t>) Restitución inmediata en el cargo al que fue obligada a renunciar por motivos de violencia; </a:t>
            </a:r>
            <a:endParaRPr lang="es-MX" sz="2800" dirty="0" smtClean="0"/>
          </a:p>
          <a:p>
            <a:pPr marL="0" indent="0" algn="just">
              <a:buClr>
                <a:schemeClr val="accent1">
                  <a:lumMod val="60000"/>
                  <a:lumOff val="40000"/>
                </a:schemeClr>
              </a:buClr>
              <a:buNone/>
              <a:defRPr/>
            </a:pPr>
            <a:r>
              <a:rPr lang="es-MX" sz="2800" dirty="0" smtClean="0"/>
              <a:t>c</a:t>
            </a:r>
            <a:r>
              <a:rPr lang="es-MX" sz="2800" dirty="0"/>
              <a:t>) Disculpa pública, y </a:t>
            </a:r>
            <a:endParaRPr lang="es-MX" sz="2800" dirty="0" smtClean="0"/>
          </a:p>
          <a:p>
            <a:pPr marL="0" indent="0" algn="just">
              <a:buClr>
                <a:schemeClr val="accent1">
                  <a:lumMod val="60000"/>
                  <a:lumOff val="40000"/>
                </a:schemeClr>
              </a:buClr>
              <a:buNone/>
              <a:defRPr/>
            </a:pPr>
            <a:r>
              <a:rPr lang="es-MX" sz="2800" dirty="0" smtClean="0"/>
              <a:t>d</a:t>
            </a:r>
            <a:r>
              <a:rPr lang="es-MX" sz="2800" dirty="0"/>
              <a:t>) Medidas de no repetición.</a:t>
            </a: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95970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718148" y="44624"/>
            <a:ext cx="8229600" cy="1143000"/>
          </a:xfrm>
        </p:spPr>
        <p:txBody>
          <a:bodyPr>
            <a:normAutofit/>
          </a:bodyPr>
          <a:lstStyle/>
          <a:p>
            <a:r>
              <a:rPr lang="es-MX" sz="3500" dirty="0" smtClean="0">
                <a:solidFill>
                  <a:schemeClr val="accent4">
                    <a:lumMod val="50000"/>
                  </a:schemeClr>
                </a:solidFill>
                <a:latin typeface="Gothic720 BT" panose="020C0603020203020204" pitchFamily="34" charset="0"/>
              </a:rPr>
              <a:t>Artículo 232. Ley Electoral</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sz="half" idx="1"/>
          </p:nvPr>
        </p:nvSpPr>
        <p:spPr>
          <a:xfrm>
            <a:off x="693812" y="1296144"/>
            <a:ext cx="10873208" cy="5589240"/>
          </a:xfrm>
        </p:spPr>
        <p:txBody>
          <a:bodyPr>
            <a:normAutofit lnSpcReduction="10000"/>
          </a:bodyPr>
          <a:lstStyle/>
          <a:p>
            <a:pPr marL="0" indent="0" algn="just">
              <a:buClr>
                <a:schemeClr val="accent1">
                  <a:lumMod val="60000"/>
                  <a:lumOff val="40000"/>
                </a:schemeClr>
              </a:buClr>
              <a:buNone/>
              <a:defRPr/>
            </a:pPr>
            <a:r>
              <a:rPr lang="es-MX" sz="2800" dirty="0" smtClean="0"/>
              <a:t>Durante </a:t>
            </a:r>
            <a:r>
              <a:rPr lang="es-MX" sz="2800" dirty="0"/>
              <a:t>los procesos electorales, la </a:t>
            </a:r>
            <a:r>
              <a:rPr lang="es-MX" sz="2800" b="1" dirty="0"/>
              <a:t>Dirección Ejecutiva de Asuntos Jurídicos </a:t>
            </a:r>
            <a:r>
              <a:rPr lang="es-MX" sz="2800" b="1" i="1" dirty="0"/>
              <a:t>instruirá</a:t>
            </a:r>
            <a:r>
              <a:rPr lang="es-MX" sz="2800" dirty="0"/>
              <a:t> y el </a:t>
            </a:r>
            <a:r>
              <a:rPr lang="es-MX" sz="2800" b="1" dirty="0"/>
              <a:t>Tribunal Electoral </a:t>
            </a:r>
            <a:r>
              <a:rPr lang="es-MX" sz="2800" b="1" i="1" dirty="0"/>
              <a:t>resolverá</a:t>
            </a:r>
            <a:r>
              <a:rPr lang="es-MX" sz="2800" dirty="0"/>
              <a:t>, el procedimiento especial, cuando se denuncie la comisión de conductas que: </a:t>
            </a:r>
            <a:endParaRPr lang="es-MX" sz="2800" dirty="0" smtClean="0"/>
          </a:p>
          <a:p>
            <a:pPr marL="0" indent="0" algn="just">
              <a:buClr>
                <a:schemeClr val="accent1">
                  <a:lumMod val="60000"/>
                  <a:lumOff val="40000"/>
                </a:schemeClr>
              </a:buClr>
              <a:buNone/>
              <a:defRPr/>
            </a:pPr>
            <a:r>
              <a:rPr lang="es-MX" sz="2800" dirty="0" smtClean="0"/>
              <a:t>….</a:t>
            </a:r>
          </a:p>
          <a:p>
            <a:pPr marL="0" indent="0" algn="just">
              <a:buClr>
                <a:schemeClr val="accent1">
                  <a:lumMod val="60000"/>
                  <a:lumOff val="40000"/>
                </a:schemeClr>
              </a:buClr>
              <a:buNone/>
              <a:defRPr/>
            </a:pPr>
            <a:r>
              <a:rPr lang="es-MX" sz="2800" dirty="0" smtClean="0"/>
              <a:t>En </a:t>
            </a:r>
            <a:r>
              <a:rPr lang="es-MX" sz="2800" dirty="0"/>
              <a:t>cualquier momento, en los procedimientos relacionadas con </a:t>
            </a:r>
            <a:r>
              <a:rPr lang="es-MX" sz="2800" b="1" dirty="0"/>
              <a:t>violencia política</a:t>
            </a:r>
            <a:r>
              <a:rPr lang="es-MX" sz="2800" dirty="0"/>
              <a:t>, la Dirección Ejecutiva de Asuntos Jurídicos, ordenará en forma sucesiva iniciar el procedimiento, así como resolver sobre las medidas cautelares y de protección que fueren necesarias. Cuando las medidas de protección sean competencia de otra autoridad, la Secretaría Ejecutiva dará vista de inmediato para que proceda a otorgarlas conforme a sus facultades y competencias.</a:t>
            </a:r>
            <a:endParaRPr lang="es-MX" sz="2800" dirty="0" smtClean="0"/>
          </a:p>
          <a:p>
            <a:pPr marL="0" indent="0" algn="just">
              <a:buClr>
                <a:schemeClr val="accent1">
                  <a:lumMod val="60000"/>
                  <a:lumOff val="40000"/>
                </a:schemeClr>
              </a:buClr>
              <a:buNone/>
              <a:defRPr/>
            </a:pPr>
            <a:endParaRPr lang="es-419" sz="2600" dirty="0" smtClean="0">
              <a:latin typeface="Gothic720 BT" panose="020C0603020203020204" pitchFamily="34" charset="0"/>
            </a:endParaRP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1226193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11" t="18333" r="33353" b="21254"/>
          <a:stretch/>
        </p:blipFill>
        <p:spPr bwMode="auto">
          <a:xfrm>
            <a:off x="765820" y="1484784"/>
            <a:ext cx="489654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a:spLocks noGrp="1"/>
          </p:cNvSpPr>
          <p:nvPr>
            <p:ph type="title"/>
          </p:nvPr>
        </p:nvSpPr>
        <p:spPr>
          <a:xfrm>
            <a:off x="1845940" y="44624"/>
            <a:ext cx="9361040" cy="1440160"/>
          </a:xfrm>
        </p:spPr>
        <p:txBody>
          <a:bodyPr>
            <a:normAutofit/>
          </a:bodyPr>
          <a:lstStyle/>
          <a:p>
            <a:pPr algn="ctr"/>
            <a:r>
              <a:rPr lang="es-MX" b="1" dirty="0" smtClean="0"/>
              <a:t>Disposiciones del TEEQ en Materia de Violencia Política en razón de género</a:t>
            </a:r>
            <a:endParaRPr lang="es-MX" b="1"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07" t="16427" r="36508" b="41899"/>
          <a:stretch/>
        </p:blipFill>
        <p:spPr bwMode="auto">
          <a:xfrm>
            <a:off x="5590355" y="1484784"/>
            <a:ext cx="5976665" cy="490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5662363" y="3495253"/>
            <a:ext cx="5544617" cy="2896284"/>
          </a:xfrm>
          <a:prstGeom prst="rect">
            <a:avLst/>
          </a:prstGeom>
          <a:noFill/>
          <a:ln w="1905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dirty="0"/>
          </a:p>
        </p:txBody>
      </p:sp>
    </p:spTree>
    <p:extLst>
      <p:ext uri="{BB962C8B-B14F-4D97-AF65-F5344CB8AC3E}">
        <p14:creationId xmlns:p14="http://schemas.microsoft.com/office/powerpoint/2010/main" val="27102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8828" y="476672"/>
            <a:ext cx="1700671" cy="1051889"/>
          </a:xfrm>
          <a:prstGeom prst="rect">
            <a:avLst/>
          </a:prstGeom>
        </p:spPr>
      </p:pic>
      <p:pic>
        <p:nvPicPr>
          <p:cNvPr id="6"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892" y="188640"/>
            <a:ext cx="1331640" cy="1244670"/>
          </a:xfrm>
          <a:prstGeom prst="rect">
            <a:avLst/>
          </a:prstGeom>
        </p:spPr>
      </p:pic>
      <p:sp>
        <p:nvSpPr>
          <p:cNvPr id="7" name="1 Título"/>
          <p:cNvSpPr txBox="1">
            <a:spLocks/>
          </p:cNvSpPr>
          <p:nvPr/>
        </p:nvSpPr>
        <p:spPr>
          <a:xfrm>
            <a:off x="765820" y="1721342"/>
            <a:ext cx="10773678" cy="502002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3200" b="1" dirty="0" smtClean="0"/>
              <a:t>Acuerdo INE/CG269/2020. </a:t>
            </a:r>
            <a:r>
              <a:rPr lang="es-MX" sz="3200" b="1" dirty="0"/>
              <a:t>LINEAMIENTOS PARA LA INTEGRACIÓN, FUNCIONAMIENTO, ACTUALIZACIÓN Y CONSERVACIÓN DEL REGISTRO NACIONAL DE PERSONAS SANCIONADAS EN MATERIA DE VIOLENCIA POLÍTICA CONTRA LAS MUJERES EN RAZÓN DE GÉNERO, EN ACATAMIENTO A LA SENTENCIA DICTADA POR LA SALA SUPERIOR DEL TRIBUNAL ELECTORAL DEL PODER JUDICIAL DE LA FEDERACIÓN EN EL EXPEDIENTE SUP-REC-91/2020 Y </a:t>
            </a:r>
            <a:r>
              <a:rPr lang="es-MX" sz="3200" b="1" dirty="0" smtClean="0"/>
              <a:t>ACUMULADO.</a:t>
            </a:r>
          </a:p>
          <a:p>
            <a:pPr algn="just"/>
            <a:endParaRPr lang="es-MX" sz="3200" b="1" dirty="0"/>
          </a:p>
          <a:p>
            <a:pPr algn="just"/>
            <a:r>
              <a:rPr lang="es-MX" sz="3200" dirty="0">
                <a:hlinkClick r:id="rId5"/>
              </a:rPr>
              <a:t>http://</a:t>
            </a:r>
            <a:r>
              <a:rPr lang="es-MX" sz="3200" dirty="0" smtClean="0">
                <a:hlinkClick r:id="rId5"/>
              </a:rPr>
              <a:t>www.dof.gob.mx/2020/INE/CGext202009_04_ap_10.pdf</a:t>
            </a:r>
            <a:endParaRPr lang="es-MX" sz="3200" dirty="0" smtClean="0"/>
          </a:p>
          <a:p>
            <a:pPr algn="just"/>
            <a:endParaRPr lang="es-MX" sz="3200" dirty="0"/>
          </a:p>
          <a:p>
            <a:pPr algn="just"/>
            <a:r>
              <a:rPr lang="es-MX" sz="3200" b="1" dirty="0"/>
              <a:t>Artículo 4. </a:t>
            </a:r>
            <a:r>
              <a:rPr lang="es-MX" sz="3200" b="1" dirty="0" smtClean="0"/>
              <a:t>Glosario.</a:t>
            </a:r>
          </a:p>
          <a:p>
            <a:pPr algn="just"/>
            <a:r>
              <a:rPr lang="es-MX" sz="3200" b="1" dirty="0" smtClean="0"/>
              <a:t>…</a:t>
            </a:r>
          </a:p>
          <a:p>
            <a:pPr algn="just"/>
            <a:r>
              <a:rPr lang="es-MX" sz="3200" b="1" dirty="0"/>
              <a:t>B. Definiciones: </a:t>
            </a:r>
            <a:endParaRPr lang="es-MX" sz="3200" b="1" dirty="0" smtClean="0"/>
          </a:p>
          <a:p>
            <a:pPr algn="just"/>
            <a:r>
              <a:rPr lang="es-MX" sz="3200" b="1" dirty="0" smtClean="0"/>
              <a:t>I. Violencia </a:t>
            </a:r>
            <a:r>
              <a:rPr lang="es-MX" sz="3200" b="1" dirty="0"/>
              <a:t>política contra las mujeres en razón de género:</a:t>
            </a:r>
            <a:r>
              <a:rPr lang="es-MX" sz="3200" dirty="0"/>
              <a:t> </a:t>
            </a:r>
            <a:endParaRPr lang="es-MX" sz="3200" dirty="0" smtClean="0"/>
          </a:p>
          <a:p>
            <a:pPr algn="just"/>
            <a:r>
              <a:rPr lang="es-MX" sz="3200" b="1" dirty="0"/>
              <a:t>II. Persona sancionada:</a:t>
            </a:r>
            <a:r>
              <a:rPr lang="es-MX" sz="3200" dirty="0"/>
              <a:t> Aquella que mediante resolución o sentencia firme o ejecutoriada sea sancionada por conductas de violencia política contra las mujeres en razón de género</a:t>
            </a:r>
            <a:r>
              <a:rPr lang="es-MX" sz="3200" dirty="0" smtClean="0"/>
              <a:t>;</a:t>
            </a:r>
          </a:p>
          <a:p>
            <a:pPr algn="just"/>
            <a:r>
              <a:rPr lang="es-MX" sz="3200" dirty="0" smtClean="0"/>
              <a:t>…</a:t>
            </a:r>
          </a:p>
          <a:p>
            <a:pPr algn="just"/>
            <a:r>
              <a:rPr lang="es-MX" sz="3200" b="1" dirty="0"/>
              <a:t>Artículo 14. Datos mínimos de consulta </a:t>
            </a:r>
            <a:r>
              <a:rPr lang="es-MX" sz="3200" b="1" dirty="0" smtClean="0"/>
              <a:t>pública</a:t>
            </a:r>
            <a:r>
              <a:rPr lang="es-MX" sz="3200" dirty="0"/>
              <a:t>.</a:t>
            </a:r>
          </a:p>
          <a:p>
            <a:pPr algn="just"/>
            <a:endParaRPr lang="es-MX" sz="3400" dirty="0" smtClean="0"/>
          </a:p>
          <a:p>
            <a:endParaRPr lang="es-MX" dirty="0">
              <a:solidFill>
                <a:schemeClr val="accent4">
                  <a:lumMod val="50000"/>
                </a:schemeClr>
              </a:solidFill>
              <a:latin typeface="Gothic720 BT" panose="020C0603020203020204" pitchFamily="34" charset="0"/>
            </a:endParaRPr>
          </a:p>
        </p:txBody>
      </p:sp>
    </p:spTree>
    <p:extLst>
      <p:ext uri="{BB962C8B-B14F-4D97-AF65-F5344CB8AC3E}">
        <p14:creationId xmlns:p14="http://schemas.microsoft.com/office/powerpoint/2010/main" val="294602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2422004" y="90872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400" dirty="0" smtClean="0">
                <a:solidFill>
                  <a:schemeClr val="accent4">
                    <a:lumMod val="50000"/>
                  </a:schemeClr>
                </a:solidFill>
                <a:latin typeface="Gothic720 BT" panose="020C0603020203020204" pitchFamily="34" charset="0"/>
              </a:rPr>
              <a:t>Fe pública</a:t>
            </a:r>
            <a:endParaRPr lang="es-MX" sz="3400" dirty="0">
              <a:solidFill>
                <a:schemeClr val="accent4">
                  <a:lumMod val="50000"/>
                </a:schemeClr>
              </a:solidFill>
              <a:latin typeface="Gothic720 BT" panose="020C0603020203020204" pitchFamily="34" charset="0"/>
            </a:endParaRPr>
          </a:p>
        </p:txBody>
      </p:sp>
      <p:sp>
        <p:nvSpPr>
          <p:cNvPr id="9" name="2 Marcador de contenido"/>
          <p:cNvSpPr txBox="1">
            <a:spLocks/>
          </p:cNvSpPr>
          <p:nvPr/>
        </p:nvSpPr>
        <p:spPr>
          <a:xfrm>
            <a:off x="765820" y="1844824"/>
            <a:ext cx="10585176"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buClr>
                <a:schemeClr val="accent1">
                  <a:lumMod val="60000"/>
                  <a:lumOff val="40000"/>
                </a:schemeClr>
              </a:buClr>
              <a:defRPr/>
            </a:pPr>
            <a:r>
              <a:rPr lang="es-MX" dirty="0" smtClean="0">
                <a:latin typeface="Gothic720 BT" panose="020C0603020203020204" pitchFamily="34" charset="0"/>
              </a:rPr>
              <a:t>Autoridad atribuida por el estado a ciertas personas para que los hechos que perciban sean considerados auténticos (deben actuar en el ámbito de su competencia legal, material y territorial). Su dicho convierte a los hechos en algo evidente y notorio, es decir, algo cierto y veraz.</a:t>
            </a:r>
          </a:p>
          <a:p>
            <a:pPr marL="285750" indent="-285750" algn="just">
              <a:buClr>
                <a:schemeClr val="accent1">
                  <a:lumMod val="60000"/>
                  <a:lumOff val="40000"/>
                </a:schemeClr>
              </a:buClr>
              <a:defRPr/>
            </a:pPr>
            <a:endParaRPr lang="es-MX" dirty="0" smtClean="0">
              <a:latin typeface="Gothic720 BT" panose="020C0603020203020204" pitchFamily="34" charset="0"/>
            </a:endParaRPr>
          </a:p>
          <a:p>
            <a:pPr marL="285750" indent="-285750" algn="just">
              <a:buClr>
                <a:schemeClr val="accent1">
                  <a:lumMod val="60000"/>
                  <a:lumOff val="40000"/>
                </a:schemeClr>
              </a:buClr>
              <a:defRPr/>
            </a:pPr>
            <a:r>
              <a:rPr lang="es-419" dirty="0" smtClean="0">
                <a:latin typeface="Gothic720 BT" panose="020C0603020203020204" pitchFamily="34" charset="0"/>
              </a:rPr>
              <a:t>Garantiza la veracidad de determinados hechos que le interesan al derecho, po</a:t>
            </a:r>
            <a:r>
              <a:rPr lang="es-MX" dirty="0" smtClean="0">
                <a:latin typeface="Gothic720 BT" panose="020C0603020203020204" pitchFamily="34" charset="0"/>
              </a:rPr>
              <a:t>r </a:t>
            </a:r>
            <a:r>
              <a:rPr lang="es-419" dirty="0" smtClean="0">
                <a:latin typeface="Gothic720 BT" panose="020C0603020203020204" pitchFamily="34" charset="0"/>
              </a:rPr>
              <a:t>lo que en el ejercicio de la misma, el fedatario público contribuye a otorgar </a:t>
            </a:r>
            <a:r>
              <a:rPr lang="es-419" b="1" dirty="0" smtClean="0">
                <a:solidFill>
                  <a:schemeClr val="accent4">
                    <a:lumMod val="50000"/>
                  </a:schemeClr>
                </a:solidFill>
                <a:latin typeface="Gothic720 BT" panose="020C0603020203020204" pitchFamily="34" charset="0"/>
              </a:rPr>
              <a:t>seguridad jurídica</a:t>
            </a:r>
            <a:r>
              <a:rPr lang="es-419" dirty="0" smtClean="0">
                <a:solidFill>
                  <a:schemeClr val="accent4">
                    <a:lumMod val="50000"/>
                  </a:schemeClr>
                </a:solidFill>
                <a:latin typeface="Gothic720 BT" panose="020C0603020203020204" pitchFamily="34" charset="0"/>
              </a:rPr>
              <a:t>.</a:t>
            </a:r>
          </a:p>
          <a:p>
            <a:pPr marL="274320" indent="-274320" algn="just">
              <a:buClr>
                <a:schemeClr val="accent1">
                  <a:lumMod val="60000"/>
                  <a:lumOff val="40000"/>
                </a:schemeClr>
              </a:buClr>
              <a:defRPr/>
            </a:pPr>
            <a:endParaRPr lang="es-419" dirty="0" smtClean="0">
              <a:latin typeface="Gothic720 BT" panose="020C0603020203020204" pitchFamily="34" charset="0"/>
            </a:endParaRPr>
          </a:p>
          <a:p>
            <a:pPr marL="274320" indent="-274320" algn="just">
              <a:buClr>
                <a:schemeClr val="accent1">
                  <a:lumMod val="60000"/>
                  <a:lumOff val="40000"/>
                </a:schemeClr>
              </a:buClr>
              <a:defRPr/>
            </a:pPr>
            <a:r>
              <a:rPr lang="es-419" dirty="0" smtClean="0">
                <a:latin typeface="Gothic720 BT" panose="020C0603020203020204" pitchFamily="34" charset="0"/>
              </a:rPr>
              <a:t>Los hechos que consignan se presumen ciertos y son valorados por una autoridad en el ejercicio de sus funciones, esto permite que esa instrumental, como documental pública, tenga valor probatorio pleno en un procedimiento o en un juicio, lo que es útil para la justicia –electoral–, salvo que exista prueba en contrario. </a:t>
            </a:r>
            <a:endParaRPr lang="es-MX" dirty="0">
              <a:latin typeface="Gothic720 BT" panose="020C0603020203020204" pitchFamily="34" charset="0"/>
            </a:endParaRPr>
          </a:p>
        </p:txBody>
      </p:sp>
    </p:spTree>
    <p:extLst>
      <p:ext uri="{BB962C8B-B14F-4D97-AF65-F5344CB8AC3E}">
        <p14:creationId xmlns:p14="http://schemas.microsoft.com/office/powerpoint/2010/main" val="3639740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8828" y="476672"/>
            <a:ext cx="1700671" cy="1051889"/>
          </a:xfrm>
          <a:prstGeom prst="rect">
            <a:avLst/>
          </a:prstGeom>
        </p:spPr>
      </p:pic>
      <p:pic>
        <p:nvPicPr>
          <p:cNvPr id="6"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892" y="188640"/>
            <a:ext cx="1331640" cy="1244670"/>
          </a:xfrm>
          <a:prstGeom prst="rect">
            <a:avLst/>
          </a:prstGeom>
        </p:spPr>
      </p:pic>
      <p:sp>
        <p:nvSpPr>
          <p:cNvPr id="7" name="1 Título"/>
          <p:cNvSpPr txBox="1">
            <a:spLocks/>
          </p:cNvSpPr>
          <p:nvPr/>
        </p:nvSpPr>
        <p:spPr>
          <a:xfrm>
            <a:off x="765820" y="2108767"/>
            <a:ext cx="10773678" cy="506464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3600" b="1" dirty="0"/>
              <a:t>Mandato expreso para que el INE integre una lista de personas sancionadas en materia de violencia política contra las mujeres en razón de </a:t>
            </a:r>
            <a:r>
              <a:rPr lang="es-MX" sz="3600" b="1" dirty="0" smtClean="0"/>
              <a:t>género.</a:t>
            </a:r>
          </a:p>
          <a:p>
            <a:pPr algn="just"/>
            <a:r>
              <a:rPr lang="es-MX" sz="3600" b="1" dirty="0" smtClean="0"/>
              <a:t>….</a:t>
            </a:r>
          </a:p>
          <a:p>
            <a:pPr algn="just"/>
            <a:endParaRPr lang="es-MX" sz="3600" b="1" dirty="0"/>
          </a:p>
          <a:p>
            <a:pPr algn="just"/>
            <a:r>
              <a:rPr lang="es-MX" sz="3600" b="1" dirty="0"/>
              <a:t>Tercero. </a:t>
            </a:r>
            <a:r>
              <a:rPr lang="es-MX" sz="3600" dirty="0"/>
              <a:t>En tanto el sistema o herramienta informática entre en operación, el Instituto Nacional Electoral y los Organismo Públicos Locales llevarán a cabo el registro de los sujetos sancionados, de conformidad con lo previsto en los Lineamientos, en forma provisional y los datos serán migrados una vez que se encuentre en operación. </a:t>
            </a:r>
            <a:endParaRPr lang="es-MX" sz="3600" dirty="0" smtClean="0"/>
          </a:p>
          <a:p>
            <a:pPr algn="just"/>
            <a:endParaRPr lang="es-MX" sz="3600" dirty="0"/>
          </a:p>
          <a:p>
            <a:pPr algn="just"/>
            <a:endParaRPr lang="es-MX" sz="2200" b="1" dirty="0" smtClean="0"/>
          </a:p>
          <a:p>
            <a:pPr algn="just"/>
            <a:endParaRPr lang="es-MX" sz="2200" dirty="0" smtClean="0"/>
          </a:p>
          <a:p>
            <a:endParaRPr lang="es-MX" dirty="0">
              <a:solidFill>
                <a:schemeClr val="accent4">
                  <a:lumMod val="50000"/>
                </a:schemeClr>
              </a:solidFill>
              <a:latin typeface="Gothic720 BT" panose="020C0603020203020204" pitchFamily="34" charset="0"/>
            </a:endParaRPr>
          </a:p>
        </p:txBody>
      </p:sp>
    </p:spTree>
    <p:extLst>
      <p:ext uri="{BB962C8B-B14F-4D97-AF65-F5344CB8AC3E}">
        <p14:creationId xmlns:p14="http://schemas.microsoft.com/office/powerpoint/2010/main" val="98989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820" y="355725"/>
            <a:ext cx="1700671" cy="1051889"/>
          </a:xfrm>
          <a:prstGeom prst="rect">
            <a:avLst/>
          </a:prstGeom>
        </p:spPr>
      </p:pic>
      <p:pic>
        <p:nvPicPr>
          <p:cNvPr id="6"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9847" y="146920"/>
            <a:ext cx="1331640" cy="1244670"/>
          </a:xfrm>
          <a:prstGeom prst="rect">
            <a:avLst/>
          </a:prstGeom>
        </p:spPr>
      </p:pic>
      <p:sp>
        <p:nvSpPr>
          <p:cNvPr id="7" name="1 Título"/>
          <p:cNvSpPr txBox="1">
            <a:spLocks/>
          </p:cNvSpPr>
          <p:nvPr/>
        </p:nvSpPr>
        <p:spPr>
          <a:xfrm>
            <a:off x="721333" y="764704"/>
            <a:ext cx="10773679" cy="609329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t>Acuerdo </a:t>
            </a:r>
            <a:r>
              <a:rPr lang="es-MX" b="1" dirty="0" smtClean="0"/>
              <a:t>INE/CG269/2020…          Artículo </a:t>
            </a:r>
            <a:r>
              <a:rPr lang="es-MX" b="1" dirty="0"/>
              <a:t>14. Datos mínimos de consulta pública</a:t>
            </a:r>
            <a:r>
              <a:rPr lang="es-MX" dirty="0"/>
              <a:t>.</a:t>
            </a:r>
          </a:p>
          <a:p>
            <a:endParaRPr lang="es-MX" dirty="0" smtClean="0"/>
          </a:p>
          <a:p>
            <a:pPr algn="l"/>
            <a:r>
              <a:rPr lang="es-MX" b="1" dirty="0" smtClean="0"/>
              <a:t>1</a:t>
            </a:r>
            <a:r>
              <a:rPr lang="es-MX" b="1" dirty="0"/>
              <a:t>. </a:t>
            </a:r>
            <a:r>
              <a:rPr lang="es-MX" dirty="0"/>
              <a:t>Los datos que se harán públicos serán al menos los siguientes: </a:t>
            </a:r>
          </a:p>
          <a:p>
            <a:pPr algn="l"/>
            <a:r>
              <a:rPr lang="es-MX" dirty="0"/>
              <a:t>I. Nombre de la persona sancionada; </a:t>
            </a:r>
          </a:p>
          <a:p>
            <a:pPr algn="l"/>
            <a:r>
              <a:rPr lang="es-MX" dirty="0"/>
              <a:t>II. Sexo de la persona sancionada; </a:t>
            </a:r>
          </a:p>
          <a:p>
            <a:pPr algn="l"/>
            <a:r>
              <a:rPr lang="es-MX" dirty="0"/>
              <a:t>III. Calidad de precandidato/a aspirante a candidato/a independiente cargo o cualquier otra categoría desempeñada al momento de la sanción; </a:t>
            </a:r>
          </a:p>
          <a:p>
            <a:pPr algn="l"/>
            <a:r>
              <a:rPr lang="es-MX" dirty="0"/>
              <a:t>IV. Ámbito territorial (Nacional, Entidad Federativa, Distrito o Municipio); </a:t>
            </a:r>
          </a:p>
          <a:p>
            <a:pPr algn="l"/>
            <a:r>
              <a:rPr lang="es-MX" dirty="0"/>
              <a:t>V. Datos de identificación de la resolución o sentencia firme o ejecutoriada; </a:t>
            </a:r>
          </a:p>
          <a:p>
            <a:pPr algn="l"/>
            <a:r>
              <a:rPr lang="es-MX" dirty="0"/>
              <a:t>VI. Número de expediente de la resolución o sentencia firme (hipervínculo en el que se pueda consultar la sentencia o resolución); </a:t>
            </a:r>
          </a:p>
          <a:p>
            <a:pPr algn="l"/>
            <a:r>
              <a:rPr lang="es-MX" dirty="0"/>
              <a:t>VII. Autoridad que la emite; </a:t>
            </a:r>
          </a:p>
          <a:p>
            <a:pPr algn="l"/>
            <a:r>
              <a:rPr lang="es-MX" dirty="0"/>
              <a:t>VIII. Conducta por la que se ejerció violencia política contra la mujer por razón género; IX. Fecha de la resolución o sentencia firme o ejecutoriada; </a:t>
            </a:r>
          </a:p>
          <a:p>
            <a:pPr algn="l"/>
            <a:r>
              <a:rPr lang="es-MX" dirty="0"/>
              <a:t>X. Sanción; </a:t>
            </a:r>
          </a:p>
          <a:p>
            <a:pPr algn="l"/>
            <a:r>
              <a:rPr lang="es-MX" dirty="0"/>
              <a:t>XI. Permanencia en el Registro; </a:t>
            </a:r>
          </a:p>
          <a:p>
            <a:pPr algn="l"/>
            <a:r>
              <a:rPr lang="es-MX" dirty="0"/>
              <a:t>XII. Reincidencia de la conducta</a:t>
            </a:r>
            <a:r>
              <a:rPr lang="es-MX" dirty="0" smtClean="0"/>
              <a:t>.</a:t>
            </a:r>
            <a:endParaRPr lang="es-MX" dirty="0"/>
          </a:p>
        </p:txBody>
      </p:sp>
    </p:spTree>
    <p:extLst>
      <p:ext uri="{BB962C8B-B14F-4D97-AF65-F5344CB8AC3E}">
        <p14:creationId xmlns:p14="http://schemas.microsoft.com/office/powerpoint/2010/main" val="2565201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0210" y="1194595"/>
            <a:ext cx="1700671" cy="1051889"/>
          </a:xfrm>
          <a:prstGeom prst="rect">
            <a:avLst/>
          </a:prstGeom>
        </p:spPr>
      </p:pic>
      <p:pic>
        <p:nvPicPr>
          <p:cNvPr id="6"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884" y="1001814"/>
            <a:ext cx="1331640" cy="1244670"/>
          </a:xfrm>
          <a:prstGeom prst="rect">
            <a:avLst/>
          </a:prstGeom>
        </p:spPr>
      </p:pic>
      <p:sp>
        <p:nvSpPr>
          <p:cNvPr id="7" name="1 Título"/>
          <p:cNvSpPr txBox="1">
            <a:spLocks/>
          </p:cNvSpPr>
          <p:nvPr/>
        </p:nvSpPr>
        <p:spPr>
          <a:xfrm>
            <a:off x="2494012" y="2607047"/>
            <a:ext cx="7772400" cy="204608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accent4">
                    <a:lumMod val="50000"/>
                  </a:schemeClr>
                </a:solidFill>
                <a:latin typeface="Gothic720 BT" panose="020C0603020203020204" pitchFamily="34" charset="0"/>
              </a:rPr>
              <a:t>Apartado 3. Regímenes sancionadores.</a:t>
            </a:r>
          </a:p>
          <a:p>
            <a:endParaRPr lang="es-MX" dirty="0">
              <a:solidFill>
                <a:schemeClr val="accent4">
                  <a:lumMod val="50000"/>
                </a:schemeClr>
              </a:solidFill>
              <a:latin typeface="Gothic720 BT" panose="020C0603020203020204" pitchFamily="34" charset="0"/>
            </a:endParaRPr>
          </a:p>
          <a:p>
            <a:r>
              <a:rPr lang="es-MX" dirty="0" smtClean="0">
                <a:solidFill>
                  <a:schemeClr val="accent4">
                    <a:lumMod val="50000"/>
                  </a:schemeClr>
                </a:solidFill>
                <a:latin typeface="Gothic720 BT" panose="020C0603020203020204" pitchFamily="34" charset="0"/>
              </a:rPr>
              <a:t>(Marco normativo local).</a:t>
            </a:r>
            <a:endParaRPr lang="es-MX" dirty="0">
              <a:solidFill>
                <a:schemeClr val="accent4">
                  <a:lumMod val="50000"/>
                </a:schemeClr>
              </a:solidFill>
              <a:latin typeface="Gothic720 BT" panose="020C0603020203020204" pitchFamily="34" charset="0"/>
            </a:endParaRPr>
          </a:p>
        </p:txBody>
      </p:sp>
    </p:spTree>
    <p:extLst>
      <p:ext uri="{BB962C8B-B14F-4D97-AF65-F5344CB8AC3E}">
        <p14:creationId xmlns:p14="http://schemas.microsoft.com/office/powerpoint/2010/main" val="47848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13892" y="2478375"/>
            <a:ext cx="9649072" cy="2246769"/>
          </a:xfrm>
          <a:prstGeom prst="rect">
            <a:avLst/>
          </a:prstGeom>
        </p:spPr>
        <p:txBody>
          <a:bodyPr wrap="square">
            <a:spAutoFit/>
          </a:bodyPr>
          <a:lstStyle/>
          <a:p>
            <a:pPr algn="just"/>
            <a:r>
              <a:rPr lang="es-MX" sz="2000" b="1" dirty="0"/>
              <a:t>Artículo 77.</a:t>
            </a:r>
            <a:r>
              <a:rPr lang="es-MX" sz="2000" dirty="0"/>
              <a:t> La Dirección Ejecutiva de Asuntos Jurídicos contará con una Coordinación Jurídica y una </a:t>
            </a:r>
            <a:r>
              <a:rPr lang="es-MX" sz="2000" b="1" dirty="0"/>
              <a:t>Coordinación de Instrucción Procesal. </a:t>
            </a:r>
            <a:r>
              <a:rPr lang="es-MX" sz="2000" dirty="0"/>
              <a:t>Durante los procesos electorales tendrá una Coordinación de Oficialía Electoral de carácter temporal. </a:t>
            </a:r>
            <a:r>
              <a:rPr lang="es-MX" sz="2000" b="1" dirty="0"/>
              <a:t>Son facultades de la Dirección</a:t>
            </a:r>
            <a:r>
              <a:rPr lang="es-MX" sz="2000" dirty="0"/>
              <a:t>, las siguientes:</a:t>
            </a:r>
          </a:p>
          <a:p>
            <a:pPr algn="just"/>
            <a:r>
              <a:rPr lang="es-MX" sz="2000" dirty="0"/>
              <a:t>…</a:t>
            </a:r>
          </a:p>
          <a:p>
            <a:pPr algn="just"/>
            <a:r>
              <a:rPr lang="es-MX" sz="2000" b="1" dirty="0"/>
              <a:t>V.</a:t>
            </a:r>
            <a:r>
              <a:rPr lang="es-MX" sz="2000" dirty="0"/>
              <a:t> Instruir los </a:t>
            </a:r>
            <a:r>
              <a:rPr lang="es-MX" sz="2000" b="1" dirty="0"/>
              <a:t>procedimientos sancionadores</a:t>
            </a:r>
            <a:r>
              <a:rPr lang="es-MX" sz="2000" dirty="0"/>
              <a:t>;</a:t>
            </a:r>
          </a:p>
          <a:p>
            <a:pPr algn="just"/>
            <a:r>
              <a:rPr lang="es-MX" sz="2000" dirty="0"/>
              <a:t>…</a:t>
            </a:r>
          </a:p>
        </p:txBody>
      </p:sp>
      <p:sp>
        <p:nvSpPr>
          <p:cNvPr id="7" name="1 Título"/>
          <p:cNvSpPr>
            <a:spLocks noGrp="1"/>
          </p:cNvSpPr>
          <p:nvPr>
            <p:ph type="title"/>
          </p:nvPr>
        </p:nvSpPr>
        <p:spPr>
          <a:xfrm>
            <a:off x="1989956" y="1052736"/>
            <a:ext cx="8229600" cy="936104"/>
          </a:xfrm>
        </p:spPr>
        <p:txBody>
          <a:bodyPr>
            <a:noAutofit/>
          </a:bodyPr>
          <a:lstStyle/>
          <a:p>
            <a:pPr algn="ctr"/>
            <a:r>
              <a:rPr lang="es-MX" sz="2800" b="1" dirty="0" smtClean="0"/>
              <a:t>¿Qué dispone la Ley Electoral del Estado de Querétaro en la materia?</a:t>
            </a:r>
            <a:endParaRPr lang="es-MX" sz="2800" dirty="0">
              <a:solidFill>
                <a:schemeClr val="accent4">
                  <a:lumMod val="50000"/>
                </a:schemeClr>
              </a:solidFill>
              <a:latin typeface="Gothic720 BT" panose="020C0603020203020204" pitchFamily="34" charset="0"/>
            </a:endParaRPr>
          </a:p>
        </p:txBody>
      </p:sp>
    </p:spTree>
    <p:extLst>
      <p:ext uri="{BB962C8B-B14F-4D97-AF65-F5344CB8AC3E}">
        <p14:creationId xmlns:p14="http://schemas.microsoft.com/office/powerpoint/2010/main" val="349818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4092" y="836712"/>
            <a:ext cx="5688632" cy="864096"/>
          </a:xfrm>
        </p:spPr>
        <p:txBody>
          <a:bodyPr>
            <a:noAutofit/>
          </a:bodyPr>
          <a:lstStyle/>
          <a:p>
            <a:pPr algn="ctr"/>
            <a:r>
              <a:rPr lang="es-MX" sz="2800" b="1" dirty="0" smtClean="0"/>
              <a:t>Sujetos de los Procedimientos Sancionadores</a:t>
            </a:r>
            <a:endParaRPr lang="es-MX" sz="28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1053852" y="1916832"/>
            <a:ext cx="10297144" cy="4176464"/>
          </a:xfrm>
        </p:spPr>
        <p:txBody>
          <a:bodyPr>
            <a:normAutofit fontScale="92500" lnSpcReduction="10000"/>
          </a:bodyPr>
          <a:lstStyle/>
          <a:p>
            <a:pPr algn="just"/>
            <a:r>
              <a:rPr lang="es-MX" sz="2200" b="1" dirty="0"/>
              <a:t>Artículo 211. </a:t>
            </a:r>
            <a:r>
              <a:rPr lang="es-MX" sz="2200" dirty="0"/>
              <a:t>Se sujetarán a responsabilidad, por infracciones cometidas a las disposiciones contenidas en esta Ley, en los reglamentos que expida el Consejo General, así como los acuerdos que emitan los consejos: </a:t>
            </a:r>
            <a:endParaRPr lang="es-MX" sz="2200" dirty="0" smtClean="0"/>
          </a:p>
          <a:p>
            <a:pPr algn="just"/>
            <a:endParaRPr lang="es-MX" sz="1000" dirty="0"/>
          </a:p>
          <a:p>
            <a:pPr lvl="1" algn="just"/>
            <a:r>
              <a:rPr lang="es-MX" b="1" dirty="0"/>
              <a:t>I. </a:t>
            </a:r>
            <a:r>
              <a:rPr lang="es-MX" dirty="0"/>
              <a:t>Las candidaturas independientes, partidos políticos, las coaliciones y las asociaciones políticas estatales; </a:t>
            </a:r>
            <a:endParaRPr lang="es-MX" dirty="0" smtClean="0"/>
          </a:p>
          <a:p>
            <a:pPr lvl="1" algn="just"/>
            <a:endParaRPr lang="es-MX" sz="1100" dirty="0"/>
          </a:p>
          <a:p>
            <a:pPr lvl="1" algn="just"/>
            <a:r>
              <a:rPr lang="es-MX" b="1" dirty="0"/>
              <a:t>II. </a:t>
            </a:r>
            <a:r>
              <a:rPr lang="es-MX" dirty="0"/>
              <a:t>Las personas aspirantes a candidaturas independientes, precandidaturas, candidaturas y candidaturas independientes a cargos de elección popular; </a:t>
            </a:r>
            <a:endParaRPr lang="es-MX" dirty="0" smtClean="0"/>
          </a:p>
          <a:p>
            <a:pPr lvl="1" algn="just"/>
            <a:endParaRPr lang="es-MX" sz="1100" dirty="0"/>
          </a:p>
          <a:p>
            <a:pPr lvl="1" algn="just"/>
            <a:r>
              <a:rPr lang="es-MX" b="1" dirty="0"/>
              <a:t>III. </a:t>
            </a:r>
            <a:r>
              <a:rPr lang="es-MX" dirty="0"/>
              <a:t>La ciudadanía, dirigentes y personas afiliadas de los partidos políticos o cualquier persona física o moral; </a:t>
            </a:r>
            <a:endParaRPr lang="es-MX" dirty="0" smtClean="0"/>
          </a:p>
          <a:p>
            <a:pPr lvl="1" algn="just"/>
            <a:endParaRPr lang="es-MX" sz="1100" dirty="0"/>
          </a:p>
          <a:p>
            <a:pPr lvl="1" algn="just"/>
            <a:r>
              <a:rPr lang="es-MX" b="1" dirty="0"/>
              <a:t>IV. </a:t>
            </a:r>
            <a:r>
              <a:rPr lang="es-MX" dirty="0"/>
              <a:t>Las autoridades o las personas servidoras públicas de la Federación, Estado o municipios, órganos autónomos y cualquier otro ente público; </a:t>
            </a: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314597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9876" y="1700808"/>
            <a:ext cx="9721080" cy="3960440"/>
          </a:xfrm>
        </p:spPr>
        <p:txBody>
          <a:bodyPr>
            <a:normAutofit/>
          </a:bodyPr>
          <a:lstStyle/>
          <a:p>
            <a:pPr lvl="1" algn="just"/>
            <a:r>
              <a:rPr lang="es-MX" b="1" dirty="0"/>
              <a:t>V.</a:t>
            </a:r>
            <a:r>
              <a:rPr lang="es-MX" dirty="0"/>
              <a:t> El notariado público; </a:t>
            </a:r>
            <a:endParaRPr lang="es-MX" dirty="0" smtClean="0"/>
          </a:p>
          <a:p>
            <a:pPr lvl="1" algn="just"/>
            <a:endParaRPr lang="es-MX" sz="1000" dirty="0"/>
          </a:p>
          <a:p>
            <a:pPr lvl="1" algn="just"/>
            <a:r>
              <a:rPr lang="es-MX" b="1" dirty="0"/>
              <a:t>VI.</a:t>
            </a:r>
            <a:r>
              <a:rPr lang="es-MX" dirty="0"/>
              <a:t> Las personas extranjeras; </a:t>
            </a:r>
            <a:endParaRPr lang="es-MX" dirty="0" smtClean="0"/>
          </a:p>
          <a:p>
            <a:pPr lvl="1" algn="just"/>
            <a:endParaRPr lang="es-MX" sz="1000" dirty="0"/>
          </a:p>
          <a:p>
            <a:pPr lvl="1" algn="just"/>
            <a:r>
              <a:rPr lang="es-MX" b="1" dirty="0"/>
              <a:t>VII.</a:t>
            </a:r>
            <a:r>
              <a:rPr lang="es-MX" dirty="0"/>
              <a:t> Los ministros de culto, asociaciones, iglesias o agrupaciones de cualquier religión o secta; </a:t>
            </a:r>
            <a:endParaRPr lang="es-MX" dirty="0" smtClean="0"/>
          </a:p>
          <a:p>
            <a:pPr lvl="1" algn="just"/>
            <a:endParaRPr lang="es-MX" sz="1000" dirty="0"/>
          </a:p>
          <a:p>
            <a:pPr lvl="1" algn="just"/>
            <a:r>
              <a:rPr lang="es-MX" b="1" dirty="0"/>
              <a:t>VIII.</a:t>
            </a:r>
            <a:r>
              <a:rPr lang="es-MX" dirty="0"/>
              <a:t> El funcionariado electoral; y </a:t>
            </a:r>
            <a:endParaRPr lang="es-MX" dirty="0" smtClean="0"/>
          </a:p>
          <a:p>
            <a:pPr lvl="1" algn="just"/>
            <a:endParaRPr lang="es-MX" sz="1000" dirty="0"/>
          </a:p>
          <a:p>
            <a:pPr lvl="1" algn="just"/>
            <a:r>
              <a:rPr lang="es-MX" b="1" dirty="0"/>
              <a:t>IX.</a:t>
            </a:r>
            <a:r>
              <a:rPr lang="es-MX" dirty="0"/>
              <a:t> Los demás sujetos obligados en los términos de la presente Ley. Las organizaciones de la ciudadanía que pretendan constituirse como partido político local, estarán sujetas a las conductas sancionables y sanciones que establece la Ley General.</a:t>
            </a: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64134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972" y="692696"/>
            <a:ext cx="8229600" cy="1143000"/>
          </a:xfrm>
        </p:spPr>
        <p:txBody>
          <a:bodyPr>
            <a:normAutofit/>
          </a:bodyPr>
          <a:lstStyle/>
          <a:p>
            <a:pPr algn="ctr"/>
            <a:r>
              <a:rPr lang="es-MX" sz="3600" b="1" dirty="0" smtClean="0"/>
              <a:t>Reglas de los procedimientos </a:t>
            </a:r>
            <a:r>
              <a:rPr lang="es-MX" sz="3600" b="1" dirty="0"/>
              <a:t>sancionadores</a:t>
            </a:r>
            <a:endParaRPr lang="es-MX" sz="3500" dirty="0">
              <a:solidFill>
                <a:schemeClr val="accent4">
                  <a:lumMod val="50000"/>
                </a:schemeClr>
              </a:solidFill>
              <a:latin typeface="Gothic720 BT" panose="020C0603020203020204" pitchFamily="34" charset="0"/>
            </a:endParaRPr>
          </a:p>
        </p:txBody>
      </p:sp>
      <p:sp>
        <p:nvSpPr>
          <p:cNvPr id="3" name="2 Marcador de contenido"/>
          <p:cNvSpPr>
            <a:spLocks noGrp="1"/>
          </p:cNvSpPr>
          <p:nvPr>
            <p:ph idx="1"/>
          </p:nvPr>
        </p:nvSpPr>
        <p:spPr>
          <a:xfrm>
            <a:off x="765820" y="2132856"/>
            <a:ext cx="10729192" cy="4104456"/>
          </a:xfrm>
        </p:spPr>
        <p:txBody>
          <a:bodyPr>
            <a:normAutofit/>
          </a:bodyPr>
          <a:lstStyle/>
          <a:p>
            <a:pPr algn="just"/>
            <a:r>
              <a:rPr lang="es-MX" b="1" dirty="0"/>
              <a:t>Artículo 225. </a:t>
            </a:r>
            <a:r>
              <a:rPr lang="es-MX" dirty="0"/>
              <a:t>Las reglas de los procedimientos sancionadores previstos en esta Ley, se sujetarán a lo siguiente</a:t>
            </a:r>
            <a:r>
              <a:rPr lang="es-MX" dirty="0" smtClean="0"/>
              <a:t>:</a:t>
            </a:r>
          </a:p>
          <a:p>
            <a:pPr algn="just"/>
            <a:endParaRPr lang="es-MX" sz="1000" dirty="0"/>
          </a:p>
          <a:p>
            <a:pPr lvl="1" algn="just"/>
            <a:r>
              <a:rPr lang="es-MX" b="1" dirty="0"/>
              <a:t>I. </a:t>
            </a:r>
            <a:r>
              <a:rPr lang="es-MX" dirty="0"/>
              <a:t>Los procedimientos sancionadores se </a:t>
            </a:r>
            <a:r>
              <a:rPr lang="es-MX" b="1" u="sng" dirty="0"/>
              <a:t>clasificarán</a:t>
            </a:r>
            <a:r>
              <a:rPr lang="es-MX" dirty="0"/>
              <a:t> en </a:t>
            </a:r>
            <a:r>
              <a:rPr lang="es-MX" b="1" dirty="0">
                <a:effectLst>
                  <a:outerShdw blurRad="38100" dist="38100" dir="2700000" algn="tl">
                    <a:srgbClr val="000000">
                      <a:alpha val="43137"/>
                    </a:srgbClr>
                  </a:outerShdw>
                </a:effectLst>
              </a:rPr>
              <a:t>procedimientos ordinarios</a:t>
            </a:r>
            <a:r>
              <a:rPr lang="es-MX" b="1" dirty="0"/>
              <a:t> </a:t>
            </a:r>
            <a:r>
              <a:rPr lang="es-MX" dirty="0"/>
              <a:t>que se instauran por </a:t>
            </a:r>
            <a:r>
              <a:rPr lang="es-MX" u="sng" dirty="0"/>
              <a:t>faltas cometidas dentro y fuera de los procesos electorales</a:t>
            </a:r>
            <a:r>
              <a:rPr lang="es-MX" dirty="0"/>
              <a:t>, y en </a:t>
            </a:r>
            <a:r>
              <a:rPr lang="es-MX" b="1" dirty="0">
                <a:effectLst>
                  <a:outerShdw blurRad="38100" dist="38100" dir="2700000" algn="tl">
                    <a:srgbClr val="000000">
                      <a:alpha val="43137"/>
                    </a:srgbClr>
                  </a:outerShdw>
                </a:effectLst>
              </a:rPr>
              <a:t>especiales sancionadores</a:t>
            </a:r>
            <a:r>
              <a:rPr lang="es-MX" dirty="0"/>
              <a:t>, </a:t>
            </a:r>
            <a:r>
              <a:rPr lang="es-MX" u="sng" dirty="0"/>
              <a:t>por faltas cometidas dentro de los procesos electorales</a:t>
            </a:r>
            <a:r>
              <a:rPr lang="es-MX" dirty="0"/>
              <a:t>, en términos de esta Ley; y </a:t>
            </a:r>
            <a:endParaRPr lang="es-MX" dirty="0" smtClean="0"/>
          </a:p>
          <a:p>
            <a:pPr lvl="1" algn="just"/>
            <a:endParaRPr lang="es-MX" sz="1000" dirty="0"/>
          </a:p>
          <a:p>
            <a:pPr lvl="1" algn="just"/>
            <a:r>
              <a:rPr lang="es-MX" b="1" dirty="0"/>
              <a:t>II. </a:t>
            </a:r>
            <a:r>
              <a:rPr lang="es-MX" dirty="0"/>
              <a:t>En los procedimientos sancionadores previstos en esta Ley serán sujetos obligados y conductas sancionables los establecidos en el Capítulo Primero del presente </a:t>
            </a:r>
            <a:r>
              <a:rPr lang="es-MX" dirty="0" smtClean="0"/>
              <a:t>Título (artículo 211).</a:t>
            </a:r>
            <a:endParaRPr lang="es-MX" dirty="0"/>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320921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2060848"/>
            <a:ext cx="9601200" cy="2160240"/>
          </a:xfrm>
        </p:spPr>
        <p:txBody>
          <a:bodyPr>
            <a:normAutofit/>
          </a:bodyPr>
          <a:lstStyle/>
          <a:p>
            <a:pPr algn="ctr"/>
            <a:r>
              <a:rPr lang="es-MX" sz="4400" b="1" dirty="0"/>
              <a:t>Procedimiento Ordinario </a:t>
            </a:r>
            <a:r>
              <a:rPr lang="es-MX" sz="4400" b="1" dirty="0" smtClean="0"/>
              <a:t/>
            </a:r>
            <a:br>
              <a:rPr lang="es-MX" sz="4400" b="1" dirty="0" smtClean="0"/>
            </a:br>
            <a:r>
              <a:rPr lang="es-MX" sz="4400" b="1" dirty="0" smtClean="0"/>
              <a:t>Sancionador</a:t>
            </a:r>
            <a:endParaRPr lang="es-MX" sz="4000" dirty="0">
              <a:solidFill>
                <a:schemeClr val="accent4">
                  <a:lumMod val="50000"/>
                </a:schemeClr>
              </a:solidFill>
              <a:latin typeface="Gothic720 BT" panose="020C0603020203020204" pitchFamily="34" charset="0"/>
            </a:endParaRPr>
          </a:p>
        </p:txBody>
      </p:sp>
    </p:spTree>
    <p:extLst>
      <p:ext uri="{BB962C8B-B14F-4D97-AF65-F5344CB8AC3E}">
        <p14:creationId xmlns:p14="http://schemas.microsoft.com/office/powerpoint/2010/main" val="77696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09836" y="1196752"/>
            <a:ext cx="7560840" cy="5040560"/>
          </a:xfrm>
        </p:spPr>
        <p:txBody>
          <a:bodyPr>
            <a:normAutofit fontScale="55000" lnSpcReduction="20000"/>
          </a:bodyPr>
          <a:lstStyle/>
          <a:p>
            <a:pPr algn="just"/>
            <a:r>
              <a:rPr lang="es-MX" sz="3400" b="1" dirty="0"/>
              <a:t>Artículo 226.</a:t>
            </a:r>
            <a:r>
              <a:rPr lang="es-MX" sz="3400" dirty="0"/>
              <a:t> El procedimiento ordinario sancionador se podrá iniciar</a:t>
            </a:r>
            <a:r>
              <a:rPr lang="es-MX" sz="3400" dirty="0" smtClean="0"/>
              <a:t>:</a:t>
            </a:r>
          </a:p>
          <a:p>
            <a:pPr algn="just"/>
            <a:endParaRPr lang="es-MX" sz="200" dirty="0"/>
          </a:p>
          <a:p>
            <a:pPr lvl="1" algn="just"/>
            <a:r>
              <a:rPr lang="es-MX" sz="3300" dirty="0"/>
              <a:t>De </a:t>
            </a:r>
            <a:r>
              <a:rPr lang="es-MX" sz="3300" b="1" u="sng" dirty="0"/>
              <a:t>oficio</a:t>
            </a:r>
            <a:r>
              <a:rPr lang="es-MX" sz="3300" dirty="0"/>
              <a:t>, cuando el Instituto Nacional, los órganos jurisdiccionales competentes, o cualquier órgano del Instituto tenga conocimiento de la comisión de conductas que presuntamente infrinjan la presente Ley y demás normatividad en materia electoral y lo informe a la Dirección Ejecutiva de Asuntos Jurídicos, esta sustanciará el procedimiento en términos de esta Ley</a:t>
            </a:r>
            <a:r>
              <a:rPr lang="es-MX" sz="3300" dirty="0" smtClean="0"/>
              <a:t>.</a:t>
            </a:r>
          </a:p>
          <a:p>
            <a:pPr lvl="1" algn="just"/>
            <a:endParaRPr lang="es-MX" sz="3300" dirty="0"/>
          </a:p>
          <a:p>
            <a:pPr lvl="1" algn="just"/>
            <a:r>
              <a:rPr lang="es-MX" sz="3300" dirty="0"/>
              <a:t>A </a:t>
            </a:r>
            <a:r>
              <a:rPr lang="es-MX" sz="3300" b="1" u="sng" dirty="0"/>
              <a:t>instancia de parte</a:t>
            </a:r>
            <a:r>
              <a:rPr lang="es-MX" sz="3300" dirty="0"/>
              <a:t>, cuando la Dirección Ejecutiva de Asuntos Jurídicos reciba la denuncia correspondiente</a:t>
            </a:r>
            <a:r>
              <a:rPr lang="es-MX" sz="3300" dirty="0" smtClean="0"/>
              <a:t>.</a:t>
            </a:r>
          </a:p>
          <a:p>
            <a:pPr lvl="1" algn="just"/>
            <a:endParaRPr lang="es-MX" sz="700" dirty="0"/>
          </a:p>
          <a:p>
            <a:pPr algn="just"/>
            <a:r>
              <a:rPr lang="es-MX" sz="3400" dirty="0"/>
              <a:t>Los procedimientos ordinarios sancionadores serán tramitados y sustanciados por la Dirección Ejecutiva de Asuntos Jurídicos y resueltos por el Tribunal Electoral</a:t>
            </a:r>
            <a:r>
              <a:rPr lang="es-MX" sz="3400" dirty="0" smtClean="0"/>
              <a:t>.</a:t>
            </a:r>
            <a:endParaRPr lang="es-MX" sz="3400" dirty="0"/>
          </a:p>
          <a:p>
            <a:pPr algn="just"/>
            <a:r>
              <a:rPr lang="es-MX" sz="3400" dirty="0"/>
              <a:t>La facultad de la autoridad electoral para fincar responsabilidades por infracciones a la normatividad electoral, prescribe en el término de seis meses</a:t>
            </a:r>
            <a:r>
              <a:rPr lang="es-MX" sz="3400" dirty="0" smtClean="0"/>
              <a:t>.</a:t>
            </a:r>
            <a:endParaRPr lang="es-MX" sz="2300" dirty="0" smtClean="0">
              <a:latin typeface="Gothic720 BT" panose="020C0603020203020204" pitchFamily="34" charset="0"/>
            </a:endParaRPr>
          </a:p>
          <a:p>
            <a:pPr marL="0" indent="0">
              <a:buNone/>
            </a:pPr>
            <a:endParaRPr lang="es-MX" dirty="0"/>
          </a:p>
        </p:txBody>
      </p:sp>
      <p:sp>
        <p:nvSpPr>
          <p:cNvPr id="4" name="3 Título"/>
          <p:cNvSpPr>
            <a:spLocks noGrp="1"/>
          </p:cNvSpPr>
          <p:nvPr>
            <p:ph type="title"/>
          </p:nvPr>
        </p:nvSpPr>
        <p:spPr>
          <a:xfrm>
            <a:off x="8398668" y="2492896"/>
            <a:ext cx="3096344" cy="1791072"/>
          </a:xfrm>
        </p:spPr>
        <p:txBody>
          <a:bodyPr>
            <a:normAutofit fontScale="90000"/>
          </a:bodyPr>
          <a:lstStyle/>
          <a:p>
            <a:pPr algn="ctr"/>
            <a:r>
              <a:rPr lang="es-MX" b="1" dirty="0" smtClean="0"/>
              <a:t>Inicio del Procedimiento ordinario sancionador</a:t>
            </a:r>
            <a:endParaRPr lang="es-MX" b="1" dirty="0"/>
          </a:p>
        </p:txBody>
      </p:sp>
    </p:spTree>
    <p:extLst>
      <p:ext uri="{BB962C8B-B14F-4D97-AF65-F5344CB8AC3E}">
        <p14:creationId xmlns:p14="http://schemas.microsoft.com/office/powerpoint/2010/main" val="315459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09836" y="1916832"/>
            <a:ext cx="10369152" cy="4392488"/>
          </a:xfrm>
        </p:spPr>
        <p:txBody>
          <a:bodyPr>
            <a:normAutofit/>
          </a:bodyPr>
          <a:lstStyle/>
          <a:p>
            <a:pPr algn="just"/>
            <a:r>
              <a:rPr lang="es-MX" b="1" dirty="0"/>
              <a:t>Artículo 227.</a:t>
            </a:r>
            <a:r>
              <a:rPr lang="es-MX" dirty="0"/>
              <a:t> Son denunciantes en el procedimiento ordinario sancionador la </a:t>
            </a:r>
            <a:r>
              <a:rPr lang="es-MX" b="1" i="1" u="sng" dirty="0"/>
              <a:t>ciudadanía</a:t>
            </a:r>
            <a:r>
              <a:rPr lang="es-MX" dirty="0"/>
              <a:t> por propio derecho, los </a:t>
            </a:r>
            <a:r>
              <a:rPr lang="es-MX" b="1" i="1" u="sng" dirty="0"/>
              <a:t>partidos políticos</a:t>
            </a:r>
            <a:r>
              <a:rPr lang="es-MX" dirty="0"/>
              <a:t>, </a:t>
            </a:r>
            <a:r>
              <a:rPr lang="es-MX" b="1" i="1" u="sng" dirty="0"/>
              <a:t>las asociaciones políticas estatales</a:t>
            </a:r>
            <a:r>
              <a:rPr lang="es-MX" dirty="0"/>
              <a:t> y las </a:t>
            </a:r>
            <a:r>
              <a:rPr lang="es-MX" b="1" i="1" u="sng" dirty="0"/>
              <a:t>candidaturas independientes </a:t>
            </a:r>
            <a:r>
              <a:rPr lang="es-MX" dirty="0"/>
              <a:t>por medio de sus representantes, en términos de la presente Ley, conforme a lo siguiente</a:t>
            </a:r>
            <a:r>
              <a:rPr lang="es-MX" dirty="0" smtClean="0"/>
              <a:t>:</a:t>
            </a:r>
            <a:endParaRPr lang="es-MX" dirty="0"/>
          </a:p>
          <a:p>
            <a:pPr algn="just"/>
            <a:r>
              <a:rPr lang="es-MX" b="1" dirty="0"/>
              <a:t>I.</a:t>
            </a:r>
            <a:r>
              <a:rPr lang="es-MX" dirty="0"/>
              <a:t> La denuncia deberá presentarse por escrito ante la Dirección Ejecutiva de Asuntos Jurídicos, y cumplir con los siguientes requisitos</a:t>
            </a:r>
            <a:r>
              <a:rPr lang="es-MX" dirty="0" smtClean="0"/>
              <a:t>:</a:t>
            </a:r>
          </a:p>
          <a:p>
            <a:pPr algn="just"/>
            <a:endParaRPr lang="es-MX" sz="100" dirty="0"/>
          </a:p>
          <a:p>
            <a:pPr lvl="1" algn="just"/>
            <a:r>
              <a:rPr lang="es-MX" sz="2000" b="1" dirty="0"/>
              <a:t>a)</a:t>
            </a:r>
            <a:r>
              <a:rPr lang="es-MX" sz="2000" dirty="0"/>
              <a:t> </a:t>
            </a:r>
            <a:r>
              <a:rPr lang="es-MX" sz="2000" u="sng" dirty="0"/>
              <a:t>Nombre de quien denuncia</a:t>
            </a:r>
            <a:r>
              <a:rPr lang="es-MX" sz="2000" dirty="0"/>
              <a:t>, con firma autógrafa o huella digital. </a:t>
            </a:r>
            <a:endParaRPr lang="es-MX" sz="2000" dirty="0" smtClean="0"/>
          </a:p>
          <a:p>
            <a:pPr lvl="1" algn="just"/>
            <a:endParaRPr lang="es-MX" sz="1000" dirty="0"/>
          </a:p>
          <a:p>
            <a:pPr lvl="1" algn="just"/>
            <a:r>
              <a:rPr lang="es-MX" sz="2000" b="1" dirty="0"/>
              <a:t>b)</a:t>
            </a:r>
            <a:r>
              <a:rPr lang="es-MX" sz="2000" dirty="0"/>
              <a:t> </a:t>
            </a:r>
            <a:r>
              <a:rPr lang="es-MX" sz="2000" u="sng" dirty="0"/>
              <a:t>Domicilio para oír y recibir notificaciones </a:t>
            </a:r>
            <a:r>
              <a:rPr lang="es-MX" sz="2000" dirty="0"/>
              <a:t>en la capital del Estado, en caso de que no se presente dicho requisito, estas se realizarán por estrados. </a:t>
            </a:r>
            <a:endParaRPr lang="es-MX" sz="2000" dirty="0" smtClean="0"/>
          </a:p>
          <a:p>
            <a:pPr lvl="1" algn="just"/>
            <a:endParaRPr lang="es-MX" sz="1000" dirty="0"/>
          </a:p>
          <a:p>
            <a:pPr lvl="1" algn="just"/>
            <a:r>
              <a:rPr lang="es-MX" sz="2000" b="1" dirty="0"/>
              <a:t>c)</a:t>
            </a:r>
            <a:r>
              <a:rPr lang="es-MX" sz="2000" dirty="0"/>
              <a:t> </a:t>
            </a:r>
            <a:r>
              <a:rPr lang="es-MX" sz="2000" u="sng" dirty="0"/>
              <a:t>Nombre y domicilio de la parte denunciada</a:t>
            </a:r>
            <a:r>
              <a:rPr lang="es-MX" sz="2000" dirty="0"/>
              <a:t>. </a:t>
            </a: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
        <p:nvSpPr>
          <p:cNvPr id="4" name="3 Título"/>
          <p:cNvSpPr>
            <a:spLocks noGrp="1"/>
          </p:cNvSpPr>
          <p:nvPr>
            <p:ph type="title"/>
          </p:nvPr>
        </p:nvSpPr>
        <p:spPr>
          <a:xfrm>
            <a:off x="2926060" y="980728"/>
            <a:ext cx="6372198" cy="638944"/>
          </a:xfrm>
        </p:spPr>
        <p:txBody>
          <a:bodyPr/>
          <a:lstStyle/>
          <a:p>
            <a:r>
              <a:rPr lang="es-MX" b="1" dirty="0" smtClean="0"/>
              <a:t>¿Quiénes pueden denunciar?</a:t>
            </a:r>
            <a:endParaRPr lang="es-MX" b="1" dirty="0"/>
          </a:p>
        </p:txBody>
      </p:sp>
    </p:spTree>
    <p:extLst>
      <p:ext uri="{BB962C8B-B14F-4D97-AF65-F5344CB8AC3E}">
        <p14:creationId xmlns:p14="http://schemas.microsoft.com/office/powerpoint/2010/main" val="333253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2277988" y="127788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400" dirty="0" smtClean="0">
                <a:solidFill>
                  <a:schemeClr val="accent4">
                    <a:lumMod val="50000"/>
                  </a:schemeClr>
                </a:solidFill>
                <a:latin typeface="Gothic720 BT" panose="020C0603020203020204" pitchFamily="34" charset="0"/>
              </a:rPr>
              <a:t>Finalidad de la Fe pública</a:t>
            </a:r>
            <a:endParaRPr lang="es-MX" sz="3400" dirty="0">
              <a:solidFill>
                <a:schemeClr val="accent4">
                  <a:lumMod val="50000"/>
                </a:schemeClr>
              </a:solidFill>
              <a:latin typeface="Gothic720 BT" panose="020C0603020203020204" pitchFamily="34" charset="0"/>
            </a:endParaRPr>
          </a:p>
        </p:txBody>
      </p:sp>
      <p:sp>
        <p:nvSpPr>
          <p:cNvPr id="11" name="2 Marcador de contenido"/>
          <p:cNvSpPr txBox="1">
            <a:spLocks/>
          </p:cNvSpPr>
          <p:nvPr/>
        </p:nvSpPr>
        <p:spPr>
          <a:xfrm>
            <a:off x="909836" y="2852936"/>
            <a:ext cx="10297144" cy="20882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lnSpc>
                <a:spcPct val="80000"/>
              </a:lnSpc>
              <a:buClr>
                <a:schemeClr val="accent1">
                  <a:lumMod val="60000"/>
                  <a:lumOff val="40000"/>
                </a:schemeClr>
              </a:buClr>
              <a:defRPr/>
            </a:pPr>
            <a:r>
              <a:rPr lang="es-MX" sz="2000" dirty="0" smtClean="0">
                <a:latin typeface="Gothic720 BT" panose="020C0603020203020204" pitchFamily="34" charset="0"/>
              </a:rPr>
              <a:t>1. Que lo apreciado por el funcionariado </a:t>
            </a:r>
            <a:r>
              <a:rPr lang="es-MX" sz="2000" b="1" dirty="0" smtClean="0">
                <a:solidFill>
                  <a:schemeClr val="accent4">
                    <a:lumMod val="50000"/>
                  </a:schemeClr>
                </a:solidFill>
                <a:latin typeface="Gothic720 BT" panose="020C0603020203020204" pitchFamily="34" charset="0"/>
              </a:rPr>
              <a:t>se tenga como verdadero, salvo prueba en contrario</a:t>
            </a:r>
            <a:r>
              <a:rPr lang="es-MX" sz="2000" dirty="0" smtClean="0">
                <a:solidFill>
                  <a:schemeClr val="accent4">
                    <a:lumMod val="50000"/>
                  </a:schemeClr>
                </a:solidFill>
                <a:latin typeface="Gothic720 BT" panose="020C0603020203020204" pitchFamily="34" charset="0"/>
              </a:rPr>
              <a:t>.</a:t>
            </a:r>
          </a:p>
          <a:p>
            <a:pPr marL="285750" indent="-285750" algn="just">
              <a:lnSpc>
                <a:spcPct val="80000"/>
              </a:lnSpc>
              <a:buClr>
                <a:schemeClr val="accent1">
                  <a:lumMod val="60000"/>
                  <a:lumOff val="40000"/>
                </a:schemeClr>
              </a:buClr>
              <a:defRPr/>
            </a:pPr>
            <a:endParaRPr lang="es-MX" sz="2000" dirty="0" smtClean="0">
              <a:latin typeface="Gothic720 BT" panose="020C0603020203020204" pitchFamily="34" charset="0"/>
            </a:endParaRPr>
          </a:p>
          <a:p>
            <a:pPr marL="285750" indent="-285750" algn="just">
              <a:lnSpc>
                <a:spcPct val="80000"/>
              </a:lnSpc>
              <a:buClr>
                <a:schemeClr val="accent1">
                  <a:lumMod val="60000"/>
                  <a:lumOff val="40000"/>
                </a:schemeClr>
              </a:buClr>
              <a:defRPr/>
            </a:pPr>
            <a:r>
              <a:rPr lang="es-MX" sz="2000" dirty="0" smtClean="0">
                <a:latin typeface="Gothic720 BT" panose="020C0603020203020204" pitchFamily="34" charset="0"/>
              </a:rPr>
              <a:t>2. Su</a:t>
            </a:r>
            <a:r>
              <a:rPr lang="es-419" sz="2000" dirty="0" smtClean="0">
                <a:latin typeface="Gothic720 BT" panose="020C0603020203020204" pitchFamily="34" charset="0"/>
              </a:rPr>
              <a:t> valor probatorio depende de lo percibido por los sentidos, así como de la congruencia lógica y el detalle de la narración que se realice con motivo de la misma.</a:t>
            </a:r>
            <a:endParaRPr lang="es-MX" sz="2000" dirty="0" smtClean="0">
              <a:latin typeface="Gothic720 BT" panose="020C0603020203020204" pitchFamily="34" charset="0"/>
            </a:endParaRPr>
          </a:p>
          <a:p>
            <a:endParaRPr lang="es-MX" dirty="0"/>
          </a:p>
        </p:txBody>
      </p:sp>
    </p:spTree>
    <p:extLst>
      <p:ext uri="{BB962C8B-B14F-4D97-AF65-F5344CB8AC3E}">
        <p14:creationId xmlns:p14="http://schemas.microsoft.com/office/powerpoint/2010/main" val="1618763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25860" y="1700808"/>
            <a:ext cx="10153128" cy="4320480"/>
          </a:xfrm>
        </p:spPr>
        <p:txBody>
          <a:bodyPr>
            <a:normAutofit lnSpcReduction="10000"/>
          </a:bodyPr>
          <a:lstStyle/>
          <a:p>
            <a:pPr lvl="1" algn="just"/>
            <a:r>
              <a:rPr lang="es-MX" b="1" dirty="0"/>
              <a:t>d)</a:t>
            </a:r>
            <a:r>
              <a:rPr lang="es-MX" dirty="0"/>
              <a:t> </a:t>
            </a:r>
            <a:r>
              <a:rPr lang="es-MX" b="1" u="sng" dirty="0"/>
              <a:t>Documentos que sean necesarios para acreditar la personalidad</a:t>
            </a:r>
            <a:r>
              <a:rPr lang="es-MX" u="sng" dirty="0"/>
              <a:t>. </a:t>
            </a:r>
            <a:r>
              <a:rPr lang="es-MX" dirty="0"/>
              <a:t>En el caso de partidos políticos, candidaturas independientes y asociaciones políticas estatales debidamente acreditadas ante el Consejo General o ante los consejos distritales o municipales, no será necesario acreditar su personalidad, bastará con hacer mención de la misma en la denuncia. </a:t>
            </a:r>
            <a:endParaRPr lang="es-MX" dirty="0" smtClean="0"/>
          </a:p>
          <a:p>
            <a:pPr lvl="1" algn="just"/>
            <a:endParaRPr lang="es-MX" sz="1000" dirty="0"/>
          </a:p>
          <a:p>
            <a:pPr lvl="1" algn="just"/>
            <a:r>
              <a:rPr lang="es-MX" b="1" dirty="0"/>
              <a:t>e)</a:t>
            </a:r>
            <a:r>
              <a:rPr lang="es-MX" dirty="0"/>
              <a:t> </a:t>
            </a:r>
            <a:r>
              <a:rPr lang="es-MX" b="1" u="sng" dirty="0"/>
              <a:t>Narración expresa y clara de los hechos en que se basa la denuncia</a:t>
            </a:r>
            <a:r>
              <a:rPr lang="es-MX" b="1" dirty="0"/>
              <a:t> </a:t>
            </a:r>
            <a:r>
              <a:rPr lang="es-MX" dirty="0"/>
              <a:t>y, de ser posible, los preceptos presuntamente violados. </a:t>
            </a:r>
            <a:endParaRPr lang="es-MX" dirty="0" smtClean="0"/>
          </a:p>
          <a:p>
            <a:pPr lvl="1" algn="just"/>
            <a:endParaRPr lang="es-MX" sz="1000" dirty="0"/>
          </a:p>
          <a:p>
            <a:pPr lvl="1" algn="just"/>
            <a:r>
              <a:rPr lang="es-MX" b="1" dirty="0"/>
              <a:t>f)</a:t>
            </a:r>
            <a:r>
              <a:rPr lang="es-MX" dirty="0"/>
              <a:t> </a:t>
            </a:r>
            <a:r>
              <a:rPr lang="es-MX" b="1" u="sng" dirty="0"/>
              <a:t>Ofrecer y acompañar las pruebas </a:t>
            </a:r>
            <a:r>
              <a:rPr lang="es-MX" dirty="0"/>
              <a:t>en términos de la Ley de Medios, mencionando, en su caso, la imposibilidad de exhibir aquellas que habiéndose solicitado oportunamente al órgano competente no le fueron entregadas, a fin de que acreditado lo anterior, sean requeridas al órgano correspondiente. Las pruebas deberán ser relacionadas con cada uno de los hechos. </a:t>
            </a:r>
            <a:endParaRPr lang="es-MX" dirty="0" smtClean="0"/>
          </a:p>
          <a:p>
            <a:pPr lvl="1" algn="just"/>
            <a:endParaRPr lang="es-MX" sz="1000" dirty="0"/>
          </a:p>
          <a:p>
            <a:pPr lvl="1" algn="just"/>
            <a:r>
              <a:rPr lang="es-MX" b="1" dirty="0"/>
              <a:t>g)</a:t>
            </a:r>
            <a:r>
              <a:rPr lang="es-MX" dirty="0"/>
              <a:t> </a:t>
            </a:r>
            <a:r>
              <a:rPr lang="es-MX" b="1" u="sng" dirty="0" smtClean="0"/>
              <a:t>Copias </a:t>
            </a:r>
            <a:r>
              <a:rPr lang="es-MX" b="1" u="sng" dirty="0"/>
              <a:t>necesarias de la denuncia </a:t>
            </a:r>
            <a:r>
              <a:rPr lang="es-MX" dirty="0"/>
              <a:t>y de sus anexos;</a:t>
            </a:r>
          </a:p>
          <a:p>
            <a:pPr marL="274320" indent="-274320" algn="just">
              <a:buClr>
                <a:schemeClr val="accent1">
                  <a:lumMod val="60000"/>
                  <a:lumOff val="40000"/>
                </a:schemeClr>
              </a:buClr>
              <a:defRPr/>
            </a:pPr>
            <a:endParaRPr lang="es-MX" sz="2000" dirty="0" smtClean="0">
              <a:latin typeface="Gothic720 BT" panose="020C0603020203020204" pitchFamily="34" charset="0"/>
            </a:endParaRPr>
          </a:p>
          <a:p>
            <a:pPr marL="0" indent="0">
              <a:buNone/>
            </a:pPr>
            <a:endParaRPr lang="es-MX" dirty="0"/>
          </a:p>
        </p:txBody>
      </p:sp>
    </p:spTree>
    <p:extLst>
      <p:ext uri="{BB962C8B-B14F-4D97-AF65-F5344CB8AC3E}">
        <p14:creationId xmlns:p14="http://schemas.microsoft.com/office/powerpoint/2010/main" val="350487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81844" y="1196752"/>
            <a:ext cx="10585176" cy="5112568"/>
          </a:xfrm>
        </p:spPr>
        <p:txBody>
          <a:bodyPr>
            <a:noAutofit/>
          </a:bodyPr>
          <a:lstStyle/>
          <a:p>
            <a:pPr algn="just"/>
            <a:r>
              <a:rPr lang="es-MX" b="1" dirty="0"/>
              <a:t>II.</a:t>
            </a:r>
            <a:r>
              <a:rPr lang="es-MX" dirty="0"/>
              <a:t> Recibida la denuncia, la Dirección Ejecutiva de Asuntos Jurídicos procederá a</a:t>
            </a:r>
            <a:r>
              <a:rPr lang="es-MX" dirty="0" smtClean="0"/>
              <a:t>:</a:t>
            </a:r>
          </a:p>
          <a:p>
            <a:pPr algn="just"/>
            <a:endParaRPr lang="es-MX" sz="1000" dirty="0"/>
          </a:p>
          <a:p>
            <a:pPr lvl="1" algn="just"/>
            <a:r>
              <a:rPr lang="es-MX" b="1" dirty="0"/>
              <a:t>a)</a:t>
            </a:r>
            <a:r>
              <a:rPr lang="es-MX" dirty="0"/>
              <a:t> Su </a:t>
            </a:r>
            <a:r>
              <a:rPr lang="es-MX" b="1" u="sng" dirty="0"/>
              <a:t>registro</a:t>
            </a:r>
            <a:r>
              <a:rPr lang="es-MX" dirty="0" smtClean="0"/>
              <a:t>.</a:t>
            </a:r>
          </a:p>
          <a:p>
            <a:pPr lvl="1" algn="just"/>
            <a:endParaRPr lang="es-MX" sz="1000" dirty="0"/>
          </a:p>
          <a:p>
            <a:pPr lvl="1" algn="just"/>
            <a:r>
              <a:rPr lang="es-MX" b="1" dirty="0"/>
              <a:t>b)</a:t>
            </a:r>
            <a:r>
              <a:rPr lang="es-MX" dirty="0"/>
              <a:t> Su </a:t>
            </a:r>
            <a:r>
              <a:rPr lang="es-MX" b="1" u="sng" dirty="0"/>
              <a:t>revisión</a:t>
            </a:r>
            <a:r>
              <a:rPr lang="es-MX" dirty="0"/>
              <a:t>, para determinar si debe </a:t>
            </a:r>
            <a:r>
              <a:rPr lang="es-MX" b="1" u="sng" dirty="0"/>
              <a:t>prevenir</a:t>
            </a:r>
            <a:r>
              <a:rPr lang="es-MX" dirty="0"/>
              <a:t> a la parte denunciante respecto de la omisión de los requisitos señalados en los incisos </a:t>
            </a:r>
            <a:r>
              <a:rPr lang="es-MX" b="1" u="sng" dirty="0"/>
              <a:t>c), d), e) y g) </a:t>
            </a:r>
            <a:r>
              <a:rPr lang="es-MX" dirty="0"/>
              <a:t>de la fracción anterior, para que la subsane dentro del plazo improrrogable de tres días. De la misma forma, lo prevendrá para que aclare su denuncia, cuando esta sea imprecisa, vaga o genérica. En caso de no enmendar la omisión que se le requiera subsanar, se tendrá por no presentada la denuncia</a:t>
            </a:r>
            <a:r>
              <a:rPr lang="es-MX" dirty="0" smtClean="0"/>
              <a:t>.</a:t>
            </a:r>
          </a:p>
          <a:p>
            <a:pPr lvl="1" algn="just"/>
            <a:endParaRPr lang="es-MX" sz="1000" dirty="0"/>
          </a:p>
          <a:p>
            <a:pPr lvl="1" algn="just"/>
            <a:r>
              <a:rPr lang="es-MX" b="1" dirty="0"/>
              <a:t>c)</a:t>
            </a:r>
            <a:r>
              <a:rPr lang="es-MX" dirty="0"/>
              <a:t> Su </a:t>
            </a:r>
            <a:r>
              <a:rPr lang="es-MX" b="1" u="sng" dirty="0"/>
              <a:t>análisis</a:t>
            </a:r>
            <a:r>
              <a:rPr lang="es-MX" dirty="0"/>
              <a:t>, para </a:t>
            </a:r>
            <a:r>
              <a:rPr lang="es-MX" u="sng" dirty="0"/>
              <a:t>determinar la </a:t>
            </a:r>
            <a:r>
              <a:rPr lang="es-MX" b="1" u="sng" dirty="0"/>
              <a:t>admisión</a:t>
            </a:r>
            <a:r>
              <a:rPr lang="es-MX" u="sng" dirty="0"/>
              <a:t> o </a:t>
            </a:r>
            <a:r>
              <a:rPr lang="es-MX" b="1" u="sng" dirty="0" smtClean="0"/>
              <a:t>desechamiento</a:t>
            </a:r>
            <a:r>
              <a:rPr lang="es-MX" dirty="0" smtClean="0"/>
              <a:t> de </a:t>
            </a:r>
            <a:r>
              <a:rPr lang="es-MX" dirty="0"/>
              <a:t>la misma. La denuncia será desechada de plano por la Dirección, sin prevención alguna cuando no reúna los requisitos indicados en los incisos a) y f) de la fracción I de este artículo</a:t>
            </a:r>
            <a:r>
              <a:rPr lang="es-MX" dirty="0" smtClean="0"/>
              <a:t>.</a:t>
            </a:r>
          </a:p>
          <a:p>
            <a:pPr lvl="1" algn="just"/>
            <a:endParaRPr lang="es-MX" sz="1000" dirty="0"/>
          </a:p>
          <a:p>
            <a:pPr lvl="1" algn="just"/>
            <a:r>
              <a:rPr lang="es-MX" b="1" dirty="0"/>
              <a:t>d)</a:t>
            </a:r>
            <a:r>
              <a:rPr lang="es-MX" dirty="0"/>
              <a:t> En su caso, </a:t>
            </a:r>
            <a:r>
              <a:rPr lang="es-MX" u="sng" dirty="0"/>
              <a:t>determinar</a:t>
            </a:r>
            <a:r>
              <a:rPr lang="es-MX" dirty="0"/>
              <a:t> y </a:t>
            </a:r>
            <a:r>
              <a:rPr lang="es-MX" u="sng" dirty="0"/>
              <a:t>solicitar</a:t>
            </a:r>
            <a:r>
              <a:rPr lang="es-MX" dirty="0"/>
              <a:t> las </a:t>
            </a:r>
            <a:r>
              <a:rPr lang="es-MX" b="1" u="sng" dirty="0"/>
              <a:t>diligencias necesarias </a:t>
            </a:r>
            <a:r>
              <a:rPr lang="es-MX" dirty="0"/>
              <a:t>para el desarrollo de la investigación; y</a:t>
            </a:r>
          </a:p>
          <a:p>
            <a:pPr lvl="1" algn="just"/>
            <a:endParaRPr lang="es-MX" dirty="0"/>
          </a:p>
        </p:txBody>
      </p:sp>
    </p:spTree>
    <p:extLst>
      <p:ext uri="{BB962C8B-B14F-4D97-AF65-F5344CB8AC3E}">
        <p14:creationId xmlns:p14="http://schemas.microsoft.com/office/powerpoint/2010/main" val="129647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917948" y="2204864"/>
            <a:ext cx="8604446" cy="2448272"/>
          </a:xfrm>
        </p:spPr>
        <p:txBody>
          <a:bodyPr>
            <a:normAutofit/>
          </a:bodyPr>
          <a:lstStyle/>
          <a:p>
            <a:pPr algn="just"/>
            <a:r>
              <a:rPr lang="es-MX" b="1" dirty="0" smtClean="0"/>
              <a:t>III</a:t>
            </a:r>
            <a:r>
              <a:rPr lang="es-MX" b="1" dirty="0"/>
              <a:t>.</a:t>
            </a:r>
            <a:r>
              <a:rPr lang="es-MX" dirty="0"/>
              <a:t> Dirección Ejecutiva de Asuntos Jurídicos contará con un plazo de </a:t>
            </a:r>
            <a:r>
              <a:rPr lang="es-MX" b="1" u="sng" dirty="0"/>
              <a:t>cinco días</a:t>
            </a:r>
            <a:r>
              <a:rPr lang="es-MX" dirty="0"/>
              <a:t>, contado a partir del día siguiente al en que reciba la denuncia, </a:t>
            </a:r>
            <a:r>
              <a:rPr lang="es-MX" b="1" u="sng" dirty="0"/>
              <a:t>para emitir acuerdo de admisión o desechamiento</a:t>
            </a:r>
            <a:r>
              <a:rPr lang="es-MX" dirty="0"/>
              <a:t>. En caso de que se hubiera prevenido a la parte denunciante, el plazo contará a partir de la recepción del desahogo de la prevención o de la fecha en que termine el mismo sin que se hubiese desahogado.</a:t>
            </a:r>
          </a:p>
          <a:p>
            <a:endParaRPr lang="es-MX" dirty="0"/>
          </a:p>
        </p:txBody>
      </p:sp>
    </p:spTree>
    <p:extLst>
      <p:ext uri="{BB962C8B-B14F-4D97-AF65-F5344CB8AC3E}">
        <p14:creationId xmlns:p14="http://schemas.microsoft.com/office/powerpoint/2010/main" val="2170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86100" y="548680"/>
            <a:ext cx="8136904" cy="5976664"/>
          </a:xfrm>
        </p:spPr>
        <p:txBody>
          <a:bodyPr>
            <a:normAutofit fontScale="92500" lnSpcReduction="10000"/>
          </a:bodyPr>
          <a:lstStyle/>
          <a:p>
            <a:pPr algn="just"/>
            <a:r>
              <a:rPr lang="es-MX" b="1" dirty="0"/>
              <a:t>Artículo 228.</a:t>
            </a:r>
            <a:r>
              <a:rPr lang="es-MX" dirty="0"/>
              <a:t> El estudio de las causas de improcedencia o sobreseimiento de la denuncia, se realizará de oficio. En caso de advertir que se actualiza alguna de ellas, la Dirección Ejecutiva de Asuntos Jurídicos emitirá acuerdo de desechamiento o sobreseimiento, según corresponda. </a:t>
            </a:r>
            <a:endParaRPr lang="es-MX" dirty="0" smtClean="0"/>
          </a:p>
          <a:p>
            <a:pPr algn="just"/>
            <a:endParaRPr lang="es-MX" sz="100" dirty="0"/>
          </a:p>
          <a:p>
            <a:pPr lvl="1" algn="just"/>
            <a:r>
              <a:rPr lang="es-MX" sz="2000" b="1" dirty="0"/>
              <a:t>I.</a:t>
            </a:r>
            <a:r>
              <a:rPr lang="es-MX" sz="2000" dirty="0"/>
              <a:t> La denuncia será improcedente cuando: </a:t>
            </a:r>
            <a:endParaRPr lang="es-MX" sz="2000" dirty="0" smtClean="0"/>
          </a:p>
          <a:p>
            <a:pPr lvl="1" algn="just"/>
            <a:endParaRPr lang="es-MX" sz="1050" dirty="0"/>
          </a:p>
          <a:p>
            <a:pPr lvl="2" algn="just"/>
            <a:r>
              <a:rPr lang="es-MX" sz="1800" b="1" dirty="0"/>
              <a:t>a)</a:t>
            </a:r>
            <a:r>
              <a:rPr lang="es-MX" sz="1800" dirty="0"/>
              <a:t> Verse sobre presuntas </a:t>
            </a:r>
            <a:r>
              <a:rPr lang="es-MX" sz="1800" b="1" u="sng" dirty="0"/>
              <a:t>violaciones a la normatividad interna de un partido político</a:t>
            </a:r>
            <a:r>
              <a:rPr lang="es-MX" sz="1800" b="1" dirty="0"/>
              <a:t> </a:t>
            </a:r>
            <a:r>
              <a:rPr lang="es-MX" sz="1800" dirty="0"/>
              <a:t>y la parte denunciante no acredite su pertenencia al partido de que se trate o su interés jurídico. </a:t>
            </a:r>
            <a:endParaRPr lang="es-MX" sz="1800" dirty="0" smtClean="0"/>
          </a:p>
          <a:p>
            <a:pPr lvl="2" algn="just"/>
            <a:endParaRPr lang="es-MX" sz="1050" dirty="0"/>
          </a:p>
          <a:p>
            <a:pPr lvl="2" algn="just"/>
            <a:r>
              <a:rPr lang="es-MX" sz="1800" b="1" dirty="0"/>
              <a:t>b)</a:t>
            </a:r>
            <a:r>
              <a:rPr lang="es-MX" sz="1800" dirty="0"/>
              <a:t> La parte denunciante </a:t>
            </a:r>
            <a:r>
              <a:rPr lang="es-MX" sz="1800" b="1" u="sng" dirty="0"/>
              <a:t>no agote previamente las instancias internas</a:t>
            </a:r>
            <a:r>
              <a:rPr lang="es-MX" sz="1800" dirty="0"/>
              <a:t> del partido denunciado, si la denuncia versa sobre presuntas violaciones a su normatividad interna</a:t>
            </a:r>
            <a:r>
              <a:rPr lang="es-MX" sz="1800" dirty="0" smtClean="0"/>
              <a:t>.</a:t>
            </a:r>
          </a:p>
          <a:p>
            <a:pPr lvl="2" algn="just"/>
            <a:endParaRPr lang="es-MX" sz="1800" dirty="0" smtClean="0"/>
          </a:p>
          <a:p>
            <a:pPr lvl="2" algn="just"/>
            <a:r>
              <a:rPr lang="es-MX" sz="1800" b="1" dirty="0"/>
              <a:t>c)</a:t>
            </a:r>
            <a:r>
              <a:rPr lang="es-MX" sz="1800" dirty="0"/>
              <a:t> Los </a:t>
            </a:r>
            <a:r>
              <a:rPr lang="es-MX" sz="1800" b="1" u="sng" dirty="0"/>
              <a:t>actos o hechos</a:t>
            </a:r>
            <a:r>
              <a:rPr lang="es-MX" sz="1800" b="1" dirty="0"/>
              <a:t> </a:t>
            </a:r>
            <a:r>
              <a:rPr lang="es-MX" sz="1800" dirty="0"/>
              <a:t>imputados a la misma persona, que hayan sido </a:t>
            </a:r>
            <a:r>
              <a:rPr lang="es-MX" sz="1800" b="1" u="sng" dirty="0"/>
              <a:t>materia de otra denuncia</a:t>
            </a:r>
            <a:r>
              <a:rPr lang="es-MX" sz="1800" b="1" dirty="0"/>
              <a:t> </a:t>
            </a:r>
            <a:r>
              <a:rPr lang="es-MX" sz="1800" dirty="0"/>
              <a:t>resuelta en el fondo por autoridad competente y cuya resolución sea firme. </a:t>
            </a:r>
          </a:p>
          <a:p>
            <a:pPr lvl="2" algn="just"/>
            <a:endParaRPr lang="es-MX" sz="1050" dirty="0"/>
          </a:p>
          <a:p>
            <a:pPr lvl="2" algn="just"/>
            <a:r>
              <a:rPr lang="es-MX" sz="1800" b="1" dirty="0"/>
              <a:t>d)</a:t>
            </a:r>
            <a:r>
              <a:rPr lang="es-MX" sz="1800" dirty="0"/>
              <a:t> Se denuncien actos de los que el </a:t>
            </a:r>
            <a:r>
              <a:rPr lang="es-MX" sz="1800" b="1" i="1" u="sng" dirty="0"/>
              <a:t>Consejo General</a:t>
            </a:r>
            <a:r>
              <a:rPr lang="es-MX" sz="1800" b="1" dirty="0"/>
              <a:t> </a:t>
            </a:r>
            <a:r>
              <a:rPr lang="es-MX" sz="1800" dirty="0"/>
              <a:t>resulte </a:t>
            </a:r>
            <a:r>
              <a:rPr lang="es-MX" sz="1800" b="1" i="1" u="sng" dirty="0"/>
              <a:t>incompetente</a:t>
            </a:r>
            <a:r>
              <a:rPr lang="es-MX" sz="1800" dirty="0"/>
              <a:t> para conocer o cuando los actos, hechos u omisiones denunciados no constituyan violaciones a la presente Ley;</a:t>
            </a:r>
          </a:p>
          <a:p>
            <a:pPr lvl="2" algn="just"/>
            <a:endParaRPr lang="es-MX" sz="1800" dirty="0" smtClean="0">
              <a:latin typeface="Gothic720 BT" panose="020C0603020203020204" pitchFamily="34" charset="0"/>
            </a:endParaRPr>
          </a:p>
          <a:p>
            <a:pPr marL="0" indent="0">
              <a:buNone/>
            </a:pPr>
            <a:endParaRPr lang="es-MX" dirty="0"/>
          </a:p>
        </p:txBody>
      </p:sp>
      <p:sp>
        <p:nvSpPr>
          <p:cNvPr id="4" name="3 Título"/>
          <p:cNvSpPr>
            <a:spLocks noGrp="1"/>
          </p:cNvSpPr>
          <p:nvPr>
            <p:ph type="title"/>
          </p:nvPr>
        </p:nvSpPr>
        <p:spPr>
          <a:xfrm>
            <a:off x="621804" y="2924944"/>
            <a:ext cx="3096344" cy="926976"/>
          </a:xfrm>
        </p:spPr>
        <p:txBody>
          <a:bodyPr>
            <a:normAutofit fontScale="90000"/>
          </a:bodyPr>
          <a:lstStyle/>
          <a:p>
            <a:pPr algn="ctr"/>
            <a:r>
              <a:rPr lang="es-MX" b="1" dirty="0" smtClean="0"/>
              <a:t>Causas de Improcedencia</a:t>
            </a:r>
            <a:endParaRPr lang="es-MX" b="1" dirty="0"/>
          </a:p>
        </p:txBody>
      </p:sp>
    </p:spTree>
    <p:extLst>
      <p:ext uri="{BB962C8B-B14F-4D97-AF65-F5344CB8AC3E}">
        <p14:creationId xmlns:p14="http://schemas.microsoft.com/office/powerpoint/2010/main" val="47260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3502124" y="1556792"/>
            <a:ext cx="7621489" cy="4464496"/>
          </a:xfrm>
        </p:spPr>
        <p:txBody>
          <a:bodyPr>
            <a:normAutofit/>
          </a:bodyPr>
          <a:lstStyle/>
          <a:p>
            <a:pPr lvl="2" algn="just"/>
            <a:endParaRPr lang="es-MX" sz="1100" dirty="0"/>
          </a:p>
          <a:p>
            <a:pPr lvl="1" algn="just"/>
            <a:r>
              <a:rPr lang="es-MX" sz="2400" b="1" dirty="0"/>
              <a:t>II.</a:t>
            </a:r>
            <a:r>
              <a:rPr lang="es-MX" sz="2400" dirty="0"/>
              <a:t> Procederá el sobreseimiento de la denuncia, cuando: </a:t>
            </a:r>
            <a:endParaRPr lang="es-MX" sz="2400" dirty="0" smtClean="0"/>
          </a:p>
          <a:p>
            <a:pPr lvl="1" algn="just"/>
            <a:endParaRPr lang="es-MX" sz="1100" dirty="0"/>
          </a:p>
          <a:p>
            <a:pPr lvl="2" algn="just"/>
            <a:r>
              <a:rPr lang="es-MX" sz="2000" b="1" dirty="0"/>
              <a:t>a)</a:t>
            </a:r>
            <a:r>
              <a:rPr lang="es-MX" sz="2000" dirty="0"/>
              <a:t> Habiendo sido admitida, </a:t>
            </a:r>
            <a:r>
              <a:rPr lang="es-MX" sz="2000" b="1" u="sng" dirty="0"/>
              <a:t>sobrevenga</a:t>
            </a:r>
            <a:r>
              <a:rPr lang="es-MX" sz="2000" b="1" dirty="0"/>
              <a:t> </a:t>
            </a:r>
            <a:r>
              <a:rPr lang="es-MX" sz="2000" b="1" u="sng" dirty="0"/>
              <a:t>alguna causal de improcedencia</a:t>
            </a:r>
            <a:r>
              <a:rPr lang="es-MX" sz="2000" dirty="0"/>
              <a:t>. </a:t>
            </a:r>
            <a:endParaRPr lang="es-MX" sz="2000" dirty="0" smtClean="0"/>
          </a:p>
          <a:p>
            <a:pPr lvl="2" algn="just"/>
            <a:endParaRPr lang="es-MX" sz="1100" dirty="0"/>
          </a:p>
          <a:p>
            <a:pPr lvl="2" algn="just"/>
            <a:r>
              <a:rPr lang="es-MX" sz="2000" b="1" dirty="0"/>
              <a:t>b)</a:t>
            </a:r>
            <a:r>
              <a:rPr lang="es-MX" sz="2000" dirty="0"/>
              <a:t> La parte denunciada sea un </a:t>
            </a:r>
            <a:r>
              <a:rPr lang="es-MX" sz="2000" b="1" u="sng" dirty="0"/>
              <a:t>partido político</a:t>
            </a:r>
            <a:r>
              <a:rPr lang="es-MX" sz="2000" b="1" dirty="0"/>
              <a:t> </a:t>
            </a:r>
            <a:r>
              <a:rPr lang="es-MX" sz="2000" dirty="0"/>
              <a:t>que, con posterioridad a la admisión de la denuncia, haya </a:t>
            </a:r>
            <a:r>
              <a:rPr lang="es-MX" sz="2000" b="1" u="sng" dirty="0"/>
              <a:t>perdido su registro</a:t>
            </a:r>
            <a:r>
              <a:rPr lang="es-MX" sz="2000" dirty="0"/>
              <a:t>. </a:t>
            </a:r>
            <a:endParaRPr lang="es-MX" sz="2000" dirty="0" smtClean="0"/>
          </a:p>
          <a:p>
            <a:pPr lvl="2" algn="just"/>
            <a:endParaRPr lang="es-MX" sz="1100" dirty="0"/>
          </a:p>
          <a:p>
            <a:pPr lvl="2" algn="just"/>
            <a:r>
              <a:rPr lang="es-MX" sz="2000" b="1" dirty="0"/>
              <a:t>c)</a:t>
            </a:r>
            <a:r>
              <a:rPr lang="es-MX" sz="2000" dirty="0"/>
              <a:t> La parte denunciante presente escrito de </a:t>
            </a:r>
            <a:r>
              <a:rPr lang="es-MX" sz="2000" b="1" u="sng" dirty="0"/>
              <a:t>desistimiento</a:t>
            </a:r>
            <a:r>
              <a:rPr lang="es-MX" sz="2000" dirty="0"/>
              <a:t>; y</a:t>
            </a:r>
          </a:p>
          <a:p>
            <a:endParaRPr lang="es-MX" dirty="0"/>
          </a:p>
        </p:txBody>
      </p:sp>
      <p:sp>
        <p:nvSpPr>
          <p:cNvPr id="5" name="3 Título"/>
          <p:cNvSpPr>
            <a:spLocks noGrp="1"/>
          </p:cNvSpPr>
          <p:nvPr>
            <p:ph type="title"/>
          </p:nvPr>
        </p:nvSpPr>
        <p:spPr>
          <a:xfrm>
            <a:off x="765820" y="2924944"/>
            <a:ext cx="3096344" cy="926976"/>
          </a:xfrm>
        </p:spPr>
        <p:txBody>
          <a:bodyPr>
            <a:normAutofit fontScale="90000"/>
          </a:bodyPr>
          <a:lstStyle/>
          <a:p>
            <a:pPr algn="ctr"/>
            <a:r>
              <a:rPr lang="es-MX" b="1" dirty="0" smtClean="0"/>
              <a:t>Causas de Sobreseimiento</a:t>
            </a:r>
            <a:endParaRPr lang="es-MX" b="1" dirty="0"/>
          </a:p>
        </p:txBody>
      </p:sp>
    </p:spTree>
    <p:extLst>
      <p:ext uri="{BB962C8B-B14F-4D97-AF65-F5344CB8AC3E}">
        <p14:creationId xmlns:p14="http://schemas.microsoft.com/office/powerpoint/2010/main" val="269543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contenido"/>
          <p:cNvSpPr>
            <a:spLocks noGrp="1"/>
          </p:cNvSpPr>
          <p:nvPr>
            <p:ph sz="half" idx="2"/>
          </p:nvPr>
        </p:nvSpPr>
        <p:spPr>
          <a:xfrm>
            <a:off x="1917948" y="1988840"/>
            <a:ext cx="8928992" cy="3112368"/>
          </a:xfrm>
        </p:spPr>
        <p:txBody>
          <a:bodyPr/>
          <a:lstStyle/>
          <a:p>
            <a:pPr algn="just"/>
            <a:r>
              <a:rPr lang="es-MX" b="1" dirty="0"/>
              <a:t>III.</a:t>
            </a:r>
            <a:r>
              <a:rPr lang="es-MX" dirty="0"/>
              <a:t> Cuando la </a:t>
            </a:r>
            <a:r>
              <a:rPr lang="es-MX" b="1" u="sng" dirty="0"/>
              <a:t>Dirección Ejecutiva de Asuntos Jurídicos</a:t>
            </a:r>
            <a:r>
              <a:rPr lang="es-MX" dirty="0"/>
              <a:t>, durante la sustanciación de una investigación advierta </a:t>
            </a:r>
            <a:r>
              <a:rPr lang="es-MX" b="1" u="sng" dirty="0"/>
              <a:t>hechos distintos al objeto de ese procedimiento</a:t>
            </a:r>
            <a:r>
              <a:rPr lang="es-MX" dirty="0"/>
              <a:t>, </a:t>
            </a:r>
            <a:r>
              <a:rPr lang="es-MX" b="1" u="sng" dirty="0"/>
              <a:t>que puedan constituir distintas violaciones electorales </a:t>
            </a:r>
            <a:r>
              <a:rPr lang="es-MX" dirty="0"/>
              <a:t>o la responsabilidad de actores diversos a los denunciados, podrá </a:t>
            </a:r>
            <a:r>
              <a:rPr lang="es-MX" b="1" i="1" u="sng" dirty="0"/>
              <a:t>iniciar un nuevo procedimiento</a:t>
            </a:r>
            <a:r>
              <a:rPr lang="es-MX" dirty="0" smtClean="0"/>
              <a:t>.</a:t>
            </a:r>
            <a:endParaRPr lang="es-MX" dirty="0"/>
          </a:p>
          <a:p>
            <a:pPr algn="just"/>
            <a:r>
              <a:rPr lang="es-MX" dirty="0"/>
              <a:t>Se llevará un registro de las denuncias que se tengan por no presentadas, desechadas y las que se sobresean, informando de ello al Consejo General y al Tribunal Electoral, por conducto de la Dirección ejecutiva de Asuntos Jurídicos.</a:t>
            </a:r>
          </a:p>
          <a:p>
            <a:endParaRPr lang="es-MX" dirty="0"/>
          </a:p>
        </p:txBody>
      </p:sp>
    </p:spTree>
    <p:extLst>
      <p:ext uri="{BB962C8B-B14F-4D97-AF65-F5344CB8AC3E}">
        <p14:creationId xmlns:p14="http://schemas.microsoft.com/office/powerpoint/2010/main" val="28468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0236" y="980728"/>
            <a:ext cx="3419870" cy="623664"/>
          </a:xfrm>
        </p:spPr>
        <p:txBody>
          <a:bodyPr/>
          <a:lstStyle/>
          <a:p>
            <a:r>
              <a:rPr lang="es-MX" b="1" dirty="0" smtClean="0"/>
              <a:t>Emplazamiento</a:t>
            </a:r>
            <a:endParaRPr lang="es-MX" b="1" dirty="0"/>
          </a:p>
        </p:txBody>
      </p:sp>
      <p:sp>
        <p:nvSpPr>
          <p:cNvPr id="4" name="3 Marcador de contenido"/>
          <p:cNvSpPr>
            <a:spLocks noGrp="1"/>
          </p:cNvSpPr>
          <p:nvPr>
            <p:ph sz="half" idx="2"/>
          </p:nvPr>
        </p:nvSpPr>
        <p:spPr>
          <a:xfrm>
            <a:off x="1485900" y="1828800"/>
            <a:ext cx="9637713" cy="4191000"/>
          </a:xfrm>
        </p:spPr>
        <p:txBody>
          <a:bodyPr/>
          <a:lstStyle/>
          <a:p>
            <a:pPr algn="just"/>
            <a:r>
              <a:rPr lang="es-MX" b="1" dirty="0"/>
              <a:t>Artículo 229.</a:t>
            </a:r>
            <a:r>
              <a:rPr lang="es-MX" dirty="0"/>
              <a:t> Admitida la denuncia o una vez ordenado el inicio del procedimiento de oficio, la </a:t>
            </a:r>
            <a:r>
              <a:rPr lang="es-MX" b="1" i="1" u="sng" dirty="0"/>
              <a:t>Dirección Ejecutiva de Asuntos Jurídicos emplazará a la parte denunciada</a:t>
            </a:r>
            <a:r>
              <a:rPr lang="es-MX" dirty="0"/>
              <a:t>, sin perjuicio de realizar las diligencias de investigación que estime necesarias. Con la primera notificación a la parte denunciada se le </a:t>
            </a:r>
            <a:r>
              <a:rPr lang="es-MX" b="1" u="sng" dirty="0"/>
              <a:t>correrá traslado</a:t>
            </a:r>
            <a:r>
              <a:rPr lang="es-MX" dirty="0"/>
              <a:t> con una copia de la denuncia, así como de las pruebas que en su caso haya ofrecido la parte denunciante, concediéndole un plazo de </a:t>
            </a:r>
            <a:r>
              <a:rPr lang="es-MX" b="1" i="1" u="sng" dirty="0"/>
              <a:t>cinco días para que conteste </a:t>
            </a:r>
            <a:r>
              <a:rPr lang="es-MX" dirty="0"/>
              <a:t>las imputaciones que se le formulan</a:t>
            </a:r>
            <a:r>
              <a:rPr lang="es-MX" dirty="0" smtClean="0"/>
              <a:t>.</a:t>
            </a:r>
            <a:endParaRPr lang="es-MX" dirty="0"/>
          </a:p>
          <a:p>
            <a:pPr algn="just"/>
            <a:r>
              <a:rPr lang="es-MX" dirty="0"/>
              <a:t>La </a:t>
            </a:r>
            <a:r>
              <a:rPr lang="es-MX" b="1" u="sng" dirty="0"/>
              <a:t>omisión de contestar </a:t>
            </a:r>
            <a:r>
              <a:rPr lang="es-MX" dirty="0"/>
              <a:t>dichas imputaciones, únicamente tiene como efecto la </a:t>
            </a:r>
            <a:r>
              <a:rPr lang="es-MX" b="1" i="1" u="sng" dirty="0"/>
              <a:t>preclusión del derecho </a:t>
            </a:r>
            <a:r>
              <a:rPr lang="es-MX" dirty="0"/>
              <a:t>a ofrecer pruebas, sin que ello genere presunción alguna respecto a la veracidad de los hechos denunciados. </a:t>
            </a:r>
          </a:p>
          <a:p>
            <a:endParaRPr lang="es-MX" dirty="0"/>
          </a:p>
        </p:txBody>
      </p:sp>
    </p:spTree>
    <p:extLst>
      <p:ext uri="{BB962C8B-B14F-4D97-AF65-F5344CB8AC3E}">
        <p14:creationId xmlns:p14="http://schemas.microsoft.com/office/powerpoint/2010/main" val="187690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22604" y="2636912"/>
            <a:ext cx="3430117" cy="1431032"/>
          </a:xfrm>
        </p:spPr>
        <p:txBody>
          <a:bodyPr>
            <a:normAutofit/>
          </a:bodyPr>
          <a:lstStyle/>
          <a:p>
            <a:pPr algn="ctr"/>
            <a:r>
              <a:rPr lang="es-MX" b="1" dirty="0" smtClean="0"/>
              <a:t>Requisitos </a:t>
            </a:r>
            <a:br>
              <a:rPr lang="es-MX" b="1" dirty="0" smtClean="0"/>
            </a:br>
            <a:r>
              <a:rPr lang="es-MX" b="1" dirty="0" smtClean="0"/>
              <a:t>del escrito de </a:t>
            </a:r>
            <a:br>
              <a:rPr lang="es-MX" b="1" dirty="0" smtClean="0"/>
            </a:br>
            <a:r>
              <a:rPr lang="es-MX" b="1" dirty="0" smtClean="0"/>
              <a:t>contestación</a:t>
            </a:r>
            <a:endParaRPr lang="es-MX" b="1" dirty="0"/>
          </a:p>
        </p:txBody>
      </p:sp>
      <p:sp>
        <p:nvSpPr>
          <p:cNvPr id="4" name="3 Marcador de contenido"/>
          <p:cNvSpPr>
            <a:spLocks noGrp="1"/>
          </p:cNvSpPr>
          <p:nvPr>
            <p:ph sz="half" idx="2"/>
          </p:nvPr>
        </p:nvSpPr>
        <p:spPr>
          <a:xfrm>
            <a:off x="837828" y="1196752"/>
            <a:ext cx="6840760" cy="5112568"/>
          </a:xfrm>
        </p:spPr>
        <p:txBody>
          <a:bodyPr>
            <a:normAutofit fontScale="92500" lnSpcReduction="10000"/>
          </a:bodyPr>
          <a:lstStyle/>
          <a:p>
            <a:pPr algn="just"/>
            <a:r>
              <a:rPr lang="es-MX" sz="2400" dirty="0"/>
              <a:t>El escrito de contestación deberá cumplir con los siguientes requisitos</a:t>
            </a:r>
            <a:r>
              <a:rPr lang="es-MX" sz="2400" dirty="0" smtClean="0"/>
              <a:t>:</a:t>
            </a:r>
          </a:p>
          <a:p>
            <a:pPr algn="just"/>
            <a:endParaRPr lang="es-MX" sz="1100" dirty="0"/>
          </a:p>
          <a:p>
            <a:pPr lvl="1" algn="just"/>
            <a:r>
              <a:rPr lang="es-MX" sz="2000" b="1" dirty="0"/>
              <a:t>I.</a:t>
            </a:r>
            <a:r>
              <a:rPr lang="es-MX" sz="2000" dirty="0"/>
              <a:t> </a:t>
            </a:r>
            <a:r>
              <a:rPr lang="es-MX" sz="2000" b="1" u="sng" dirty="0"/>
              <a:t>Nombre de la parte denunciada </a:t>
            </a:r>
            <a:r>
              <a:rPr lang="es-MX" sz="2000" dirty="0"/>
              <a:t>o su representante, con firma autógrafa o huella digital</a:t>
            </a:r>
            <a:r>
              <a:rPr lang="es-MX" sz="2000" dirty="0" smtClean="0"/>
              <a:t>;</a:t>
            </a:r>
          </a:p>
          <a:p>
            <a:pPr lvl="1" algn="just"/>
            <a:endParaRPr lang="es-MX" sz="1100" dirty="0"/>
          </a:p>
          <a:p>
            <a:pPr lvl="1" algn="just"/>
            <a:r>
              <a:rPr lang="es-MX" sz="2000" b="1" dirty="0"/>
              <a:t>II.</a:t>
            </a:r>
            <a:r>
              <a:rPr lang="es-MX" sz="2000" dirty="0"/>
              <a:t> </a:t>
            </a:r>
            <a:r>
              <a:rPr lang="es-MX" sz="2000" b="1" u="sng" dirty="0"/>
              <a:t>Documentos que sean necesarios para acreditar la personalidad</a:t>
            </a:r>
            <a:r>
              <a:rPr lang="es-MX" sz="2000" dirty="0"/>
              <a:t>. En el caso de partidos políticos, candidaturas independientes y asociaciones políticas estatales debidamente acreditadas ante el Consejo General o ante los consejos distritales o municipales, no será necesario acreditar su personalidad, bastará con hacer mención de la misma en el escrito; </a:t>
            </a:r>
            <a:endParaRPr lang="es-MX" sz="2000" dirty="0" smtClean="0"/>
          </a:p>
          <a:p>
            <a:pPr lvl="1" algn="just"/>
            <a:endParaRPr lang="es-MX" sz="1100" dirty="0"/>
          </a:p>
          <a:p>
            <a:pPr lvl="1" algn="just"/>
            <a:r>
              <a:rPr lang="es-MX" sz="2000" b="1" dirty="0"/>
              <a:t>III.</a:t>
            </a:r>
            <a:r>
              <a:rPr lang="es-MX" sz="2000" dirty="0"/>
              <a:t> </a:t>
            </a:r>
            <a:r>
              <a:rPr lang="es-MX" sz="2000" b="1" u="sng" dirty="0"/>
              <a:t>Domicilio para oír y recibir notificaciones </a:t>
            </a:r>
            <a:r>
              <a:rPr lang="es-MX" sz="2000" dirty="0"/>
              <a:t>en la capital del Estado, en caso de que no se presente dicho requisito, estas se realizarán por estrados; </a:t>
            </a:r>
          </a:p>
          <a:p>
            <a:endParaRPr lang="es-MX" dirty="0"/>
          </a:p>
        </p:txBody>
      </p:sp>
    </p:spTree>
    <p:extLst>
      <p:ext uri="{BB962C8B-B14F-4D97-AF65-F5344CB8AC3E}">
        <p14:creationId xmlns:p14="http://schemas.microsoft.com/office/powerpoint/2010/main" val="40850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contenido"/>
          <p:cNvSpPr>
            <a:spLocks noGrp="1"/>
          </p:cNvSpPr>
          <p:nvPr>
            <p:ph sz="half" idx="2"/>
          </p:nvPr>
        </p:nvSpPr>
        <p:spPr>
          <a:xfrm>
            <a:off x="1485900" y="1828800"/>
            <a:ext cx="9000999" cy="4191000"/>
          </a:xfrm>
        </p:spPr>
        <p:txBody>
          <a:bodyPr/>
          <a:lstStyle/>
          <a:p>
            <a:pPr lvl="1" algn="just"/>
            <a:r>
              <a:rPr lang="es-MX" sz="2000" b="1" dirty="0"/>
              <a:t>IV.</a:t>
            </a:r>
            <a:r>
              <a:rPr lang="es-MX" sz="2000" dirty="0"/>
              <a:t> Referirse a los </a:t>
            </a:r>
            <a:r>
              <a:rPr lang="es-MX" sz="2000" b="1" u="sng" dirty="0"/>
              <a:t>hechos</a:t>
            </a:r>
            <a:r>
              <a:rPr lang="es-MX" sz="2000" dirty="0"/>
              <a:t> que se le imputan, </a:t>
            </a:r>
            <a:r>
              <a:rPr lang="es-MX" sz="2000" b="1" u="sng" dirty="0"/>
              <a:t>afirmándolos</a:t>
            </a:r>
            <a:r>
              <a:rPr lang="es-MX" sz="2000" dirty="0"/>
              <a:t>, </a:t>
            </a:r>
            <a:r>
              <a:rPr lang="es-MX" sz="2000" b="1" u="sng" dirty="0"/>
              <a:t>negándolos</a:t>
            </a:r>
            <a:r>
              <a:rPr lang="es-MX" sz="2000" dirty="0"/>
              <a:t> o declarando que los </a:t>
            </a:r>
            <a:r>
              <a:rPr lang="es-MX" sz="2000" b="1" u="sng" dirty="0"/>
              <a:t>desconoce</a:t>
            </a:r>
            <a:r>
              <a:rPr lang="es-MX" sz="2000" dirty="0"/>
              <a:t>; y </a:t>
            </a:r>
            <a:endParaRPr lang="es-MX" sz="2000" dirty="0" smtClean="0"/>
          </a:p>
          <a:p>
            <a:pPr lvl="1" algn="just"/>
            <a:endParaRPr lang="es-MX" sz="1000" dirty="0"/>
          </a:p>
          <a:p>
            <a:pPr lvl="1" algn="just"/>
            <a:r>
              <a:rPr lang="es-MX" sz="2000" b="1" dirty="0"/>
              <a:t>V.</a:t>
            </a:r>
            <a:r>
              <a:rPr lang="es-MX" sz="2000" dirty="0"/>
              <a:t> </a:t>
            </a:r>
            <a:r>
              <a:rPr lang="es-MX" sz="2000" b="1" u="sng" dirty="0"/>
              <a:t>Ofrecer y acompañar las pruebas </a:t>
            </a:r>
            <a:r>
              <a:rPr lang="es-MX" sz="2000" dirty="0"/>
              <a:t>con que cuente, debiendo </a:t>
            </a:r>
            <a:r>
              <a:rPr lang="es-MX" sz="2000" b="1" dirty="0"/>
              <a:t>relacionarlas</a:t>
            </a:r>
            <a:r>
              <a:rPr lang="es-MX" sz="2000" dirty="0"/>
              <a:t> </a:t>
            </a:r>
            <a:r>
              <a:rPr lang="es-MX" sz="2000" b="1" u="sng" dirty="0"/>
              <a:t>con los hechos </a:t>
            </a:r>
            <a:r>
              <a:rPr lang="es-MX" sz="2000" dirty="0"/>
              <a:t>o, en su caso, mencionar las que habrán de requerirse por estar en poder de una autoridad y que no le haya sido posible obtener. En este último supuesto, el oferente deberá identificar con toda precisión dichas pruebas y la autoridad ante las que se encuentran.</a:t>
            </a:r>
          </a:p>
          <a:p>
            <a:endParaRPr lang="es-MX" dirty="0"/>
          </a:p>
        </p:txBody>
      </p:sp>
    </p:spTree>
    <p:extLst>
      <p:ext uri="{BB962C8B-B14F-4D97-AF65-F5344CB8AC3E}">
        <p14:creationId xmlns:p14="http://schemas.microsoft.com/office/powerpoint/2010/main" val="246549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7828" y="2852936"/>
            <a:ext cx="3240360" cy="1080120"/>
          </a:xfrm>
        </p:spPr>
        <p:txBody>
          <a:bodyPr>
            <a:noAutofit/>
          </a:bodyPr>
          <a:lstStyle/>
          <a:p>
            <a:pPr algn="ctr"/>
            <a:r>
              <a:rPr lang="es-MX" b="1" dirty="0" smtClean="0"/>
              <a:t>Investigación </a:t>
            </a:r>
            <a:br>
              <a:rPr lang="es-MX" b="1" dirty="0" smtClean="0"/>
            </a:br>
            <a:r>
              <a:rPr lang="es-MX" b="1" dirty="0" smtClean="0"/>
              <a:t>de la DEAJ</a:t>
            </a:r>
            <a:endParaRPr lang="es-MX" b="1" dirty="0"/>
          </a:p>
        </p:txBody>
      </p:sp>
      <p:sp>
        <p:nvSpPr>
          <p:cNvPr id="4" name="3 Marcador de contenido"/>
          <p:cNvSpPr>
            <a:spLocks noGrp="1"/>
          </p:cNvSpPr>
          <p:nvPr>
            <p:ph sz="half" idx="2"/>
          </p:nvPr>
        </p:nvSpPr>
        <p:spPr>
          <a:xfrm>
            <a:off x="4222204" y="1828800"/>
            <a:ext cx="6901409" cy="3760440"/>
          </a:xfrm>
        </p:spPr>
        <p:txBody>
          <a:bodyPr/>
          <a:lstStyle/>
          <a:p>
            <a:pPr algn="just"/>
            <a:r>
              <a:rPr lang="es-MX" b="1" dirty="0"/>
              <a:t>Artículo 230.</a:t>
            </a:r>
            <a:r>
              <a:rPr lang="es-MX" dirty="0"/>
              <a:t> La investigación para el conocimiento cierto de los hechos, se realizará por el Instituto de forma seria, congruente, </a:t>
            </a:r>
            <a:r>
              <a:rPr lang="es-MX" b="1" u="sng" dirty="0"/>
              <a:t>idónea</a:t>
            </a:r>
            <a:r>
              <a:rPr lang="es-MX" dirty="0"/>
              <a:t>, </a:t>
            </a:r>
            <a:r>
              <a:rPr lang="es-MX" b="1" u="sng" dirty="0"/>
              <a:t>eficaz</a:t>
            </a:r>
            <a:r>
              <a:rPr lang="es-MX" dirty="0"/>
              <a:t>, </a:t>
            </a:r>
            <a:r>
              <a:rPr lang="es-MX" b="1" u="sng" dirty="0"/>
              <a:t>expedita</a:t>
            </a:r>
            <a:r>
              <a:rPr lang="es-MX" dirty="0"/>
              <a:t>, </a:t>
            </a:r>
            <a:r>
              <a:rPr lang="es-MX" b="1" u="sng" dirty="0"/>
              <a:t>completa</a:t>
            </a:r>
            <a:r>
              <a:rPr lang="es-MX" dirty="0"/>
              <a:t> y </a:t>
            </a:r>
            <a:r>
              <a:rPr lang="es-MX" b="1" u="sng" dirty="0"/>
              <a:t>exhaustiva</a:t>
            </a:r>
            <a:r>
              <a:rPr lang="es-MX" dirty="0"/>
              <a:t>. </a:t>
            </a:r>
          </a:p>
          <a:p>
            <a:pPr algn="just"/>
            <a:r>
              <a:rPr lang="es-MX" dirty="0"/>
              <a:t>Una vez que la Dirección Ejecutiva de Asuntos Jurídicos tenga conocimiento de los hechos denunciados, en su caso, </a:t>
            </a:r>
            <a:r>
              <a:rPr lang="es-MX" b="1" u="sng" dirty="0"/>
              <a:t>podrá dictar </a:t>
            </a:r>
            <a:r>
              <a:rPr lang="es-MX" dirty="0"/>
              <a:t>de inmediato las </a:t>
            </a:r>
            <a:r>
              <a:rPr lang="es-MX" b="1" u="sng" dirty="0"/>
              <a:t>medidas necesarias </a:t>
            </a:r>
            <a:r>
              <a:rPr lang="es-MX" dirty="0"/>
              <a:t>para dar fe de los mismos, así como para impedir que se pierdan, destruyan o alteren las huellas o vestigios y, en general, para evitar que se dificulte la investigación. </a:t>
            </a:r>
          </a:p>
          <a:p>
            <a:pPr marL="0" indent="0">
              <a:buNone/>
            </a:pPr>
            <a:endParaRPr lang="es-MX" dirty="0"/>
          </a:p>
        </p:txBody>
      </p:sp>
    </p:spTree>
    <p:extLst>
      <p:ext uri="{BB962C8B-B14F-4D97-AF65-F5344CB8AC3E}">
        <p14:creationId xmlns:p14="http://schemas.microsoft.com/office/powerpoint/2010/main" val="310063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061964" y="105273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smtClean="0">
                <a:latin typeface="Gothic720 BT" panose="020C0603020203020204" pitchFamily="34" charset="0"/>
              </a:rPr>
              <a:t> </a:t>
            </a:r>
            <a:r>
              <a:rPr lang="es-419" sz="3400" dirty="0" smtClean="0">
                <a:solidFill>
                  <a:schemeClr val="accent4">
                    <a:lumMod val="50000"/>
                  </a:schemeClr>
                </a:solidFill>
                <a:latin typeface="Gothic720 BT" panose="020C0603020203020204" pitchFamily="34" charset="0"/>
              </a:rPr>
              <a:t>Tipos de fe pública electoral</a:t>
            </a:r>
            <a:endParaRPr lang="es-MX" sz="34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909836" y="2492896"/>
            <a:ext cx="10153128" cy="338437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419" sz="2000" b="1" dirty="0" smtClean="0">
                <a:latin typeface="Gothic720 BT" panose="020C0603020203020204" pitchFamily="34" charset="0"/>
              </a:rPr>
              <a:t>Jurisdiccional: </a:t>
            </a:r>
            <a:r>
              <a:rPr lang="es-MX" sz="2000" dirty="0" smtClean="0">
                <a:latin typeface="Gothic720 BT" panose="020C0603020203020204" pitchFamily="34" charset="0"/>
              </a:rPr>
              <a:t>Desarrollada por el funcionariado de los tribunales. (Otorgada por ley a las y los actuarios o notificadores, las y los Secretarios de Estudio y Cuenta, así como a las y los Secretarios Generales de Acuerdos).</a:t>
            </a:r>
          </a:p>
          <a:p>
            <a:pPr algn="just">
              <a:spcBef>
                <a:spcPts val="0"/>
              </a:spcBef>
              <a:defRPr/>
            </a:pPr>
            <a:endParaRPr lang="es-MX" sz="2000" dirty="0" smtClean="0">
              <a:latin typeface="Gothic720 BT" panose="020C0603020203020204" pitchFamily="34" charset="0"/>
            </a:endParaRPr>
          </a:p>
          <a:p>
            <a:pPr algn="just">
              <a:spcBef>
                <a:spcPts val="0"/>
              </a:spcBef>
              <a:defRPr/>
            </a:pPr>
            <a:r>
              <a:rPr lang="es-419" sz="2000" b="1" dirty="0" smtClean="0">
                <a:latin typeface="Gothic720 BT" panose="020C0603020203020204" pitchFamily="34" charset="0"/>
              </a:rPr>
              <a:t>Administrativa: </a:t>
            </a:r>
            <a:r>
              <a:rPr lang="es-419" sz="2000" dirty="0" smtClean="0">
                <a:latin typeface="Gothic720 BT" panose="020C0603020203020204" pitchFamily="34" charset="0"/>
              </a:rPr>
              <a:t>Es la desarrollada</a:t>
            </a:r>
            <a:r>
              <a:rPr lang="es-MX" sz="2000" dirty="0" smtClean="0">
                <a:latin typeface="Gothic720 BT" panose="020C0603020203020204" pitchFamily="34" charset="0"/>
              </a:rPr>
              <a:t> por el funcionariado facultado por el Instituto Nacional Electoral y Institutos Electorales Locales (Instituto Electoral del Estado de Querétaro); otorgada por la ley o acuerdo delegatorio. (Oficialía Electoral). </a:t>
            </a:r>
            <a:endParaRPr lang="es-MX" sz="2000" dirty="0">
              <a:latin typeface="Gothic720 BT" panose="020C0603020203020204" pitchFamily="34" charset="0"/>
            </a:endParaRPr>
          </a:p>
        </p:txBody>
      </p:sp>
    </p:spTree>
    <p:extLst>
      <p:ext uri="{BB962C8B-B14F-4D97-AF65-F5344CB8AC3E}">
        <p14:creationId xmlns:p14="http://schemas.microsoft.com/office/powerpoint/2010/main" val="48803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contenido"/>
          <p:cNvSpPr>
            <a:spLocks noGrp="1"/>
          </p:cNvSpPr>
          <p:nvPr>
            <p:ph sz="half" idx="2"/>
          </p:nvPr>
        </p:nvSpPr>
        <p:spPr>
          <a:xfrm>
            <a:off x="1413892" y="1844824"/>
            <a:ext cx="9637713" cy="4191000"/>
          </a:xfrm>
        </p:spPr>
        <p:txBody>
          <a:bodyPr/>
          <a:lstStyle/>
          <a:p>
            <a:pPr algn="just"/>
            <a:r>
              <a:rPr lang="es-MX" dirty="0"/>
              <a:t>Admitida la denuncia por la Dirección Ejecutiva de Asuntos Jurídicos, se allegará ésta de los elementos de convicción que estime pertinentes para integrar el expediente respectivo. El </a:t>
            </a:r>
            <a:r>
              <a:rPr lang="es-MX" b="1" u="sng" dirty="0"/>
              <a:t>plazo para llevar a cabo la investigación no podrá exceder de cuarenta días</a:t>
            </a:r>
            <a:r>
              <a:rPr lang="es-MX" dirty="0"/>
              <a:t>, contados a partir de la recepción de la denuncia en la Dirección Ejecutiva de Asuntos Jurídicos o del inicio del procedimiento de oficio. Dicho plazo </a:t>
            </a:r>
            <a:r>
              <a:rPr lang="es-MX" b="1" u="sng" dirty="0"/>
              <a:t>podrá ser ampliado</a:t>
            </a:r>
            <a:r>
              <a:rPr lang="es-MX" dirty="0"/>
              <a:t>, de manera excepcional, </a:t>
            </a:r>
            <a:r>
              <a:rPr lang="es-MX" b="1" u="sng" dirty="0"/>
              <a:t>por una sola vez</a:t>
            </a:r>
            <a:r>
              <a:rPr lang="es-MX" dirty="0"/>
              <a:t>, hasta por un periodo igual al antes señalado, mediante acuerdo debidamente fundado y motivado que emita la Dirección Ejecutiva de Asuntos Jurídicos. </a:t>
            </a:r>
          </a:p>
          <a:p>
            <a:pPr algn="just"/>
            <a:r>
              <a:rPr lang="es-MX" b="1" u="sng" dirty="0"/>
              <a:t>Durante la etapa de investigación se desahogarán las pruebas </a:t>
            </a:r>
            <a:r>
              <a:rPr lang="es-MX" dirty="0"/>
              <a:t>que obren en el expediente respectivo y hayan sido admitidas. </a:t>
            </a:r>
          </a:p>
          <a:p>
            <a:endParaRPr lang="es-MX" dirty="0"/>
          </a:p>
        </p:txBody>
      </p:sp>
    </p:spTree>
    <p:extLst>
      <p:ext uri="{BB962C8B-B14F-4D97-AF65-F5344CB8AC3E}">
        <p14:creationId xmlns:p14="http://schemas.microsoft.com/office/powerpoint/2010/main" val="419941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contenido"/>
          <p:cNvSpPr>
            <a:spLocks noGrp="1"/>
          </p:cNvSpPr>
          <p:nvPr>
            <p:ph sz="half" idx="2"/>
          </p:nvPr>
        </p:nvSpPr>
        <p:spPr>
          <a:xfrm>
            <a:off x="1485900" y="1828800"/>
            <a:ext cx="9637713" cy="4191000"/>
          </a:xfrm>
        </p:spPr>
        <p:txBody>
          <a:bodyPr/>
          <a:lstStyle/>
          <a:p>
            <a:pPr algn="just"/>
            <a:r>
              <a:rPr lang="es-MX" dirty="0"/>
              <a:t>Si dentro del plazo fijado para la admisión de la denuncia, la </a:t>
            </a:r>
            <a:r>
              <a:rPr lang="es-MX" b="1" u="sng" dirty="0"/>
              <a:t>Dirección Ejecutiva de Asuntos Jurídicos valora que deben dictarse medidas cautelares</a:t>
            </a:r>
            <a:r>
              <a:rPr lang="es-MX" dirty="0"/>
              <a:t>, </a:t>
            </a:r>
            <a:r>
              <a:rPr lang="es-MX" b="1" u="sng" dirty="0"/>
              <a:t>resolverá</a:t>
            </a:r>
            <a:r>
              <a:rPr lang="es-MX" dirty="0"/>
              <a:t> lo conducente en un plazo de </a:t>
            </a:r>
            <a:r>
              <a:rPr lang="es-MX" b="1" u="sng" dirty="0"/>
              <a:t>veinticuatro horas</a:t>
            </a:r>
            <a:r>
              <a:rPr lang="es-MX" dirty="0"/>
              <a:t>, a fin de prohibir u ordenar cesar la </a:t>
            </a:r>
            <a:r>
              <a:rPr lang="es-MX" b="1" u="sng" dirty="0"/>
              <a:t>realización de conductas presuntamente infractoras, </a:t>
            </a:r>
            <a:r>
              <a:rPr lang="es-MX" dirty="0"/>
              <a:t>evitar la causación de daños irreparables, la afectación de los principios que rigen los procesos electorales o se vulneren los bienes jurídicos tutelados por las disposiciones contenidas en esta Ley. </a:t>
            </a:r>
          </a:p>
          <a:p>
            <a:pPr algn="just"/>
            <a:r>
              <a:rPr lang="es-MX" dirty="0"/>
              <a:t>Concluida la etapa de desahogo de pruebas y en su caso agotada la investigación la </a:t>
            </a:r>
            <a:r>
              <a:rPr lang="es-MX" b="1" u="sng" dirty="0"/>
              <a:t>Dirección Ejecutiva de Asuntos Jurídicos, pondrá el expediente a la vista de la parte denunciante y de la parte denunciada para que, en un plazo de cinco días</a:t>
            </a:r>
            <a:r>
              <a:rPr lang="es-MX" dirty="0"/>
              <a:t>, manifiesten lo que a su derecho convenga. </a:t>
            </a:r>
          </a:p>
          <a:p>
            <a:endParaRPr lang="es-MX" dirty="0"/>
          </a:p>
        </p:txBody>
      </p:sp>
    </p:spTree>
    <p:extLst>
      <p:ext uri="{BB962C8B-B14F-4D97-AF65-F5344CB8AC3E}">
        <p14:creationId xmlns:p14="http://schemas.microsoft.com/office/powerpoint/2010/main" val="22661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contenido"/>
          <p:cNvSpPr>
            <a:spLocks noGrp="1"/>
          </p:cNvSpPr>
          <p:nvPr>
            <p:ph sz="half" idx="2"/>
          </p:nvPr>
        </p:nvSpPr>
        <p:spPr>
          <a:xfrm>
            <a:off x="1485900" y="1828800"/>
            <a:ext cx="9637713" cy="4191000"/>
          </a:xfrm>
        </p:spPr>
        <p:txBody>
          <a:bodyPr/>
          <a:lstStyle/>
          <a:p>
            <a:pPr algn="just"/>
            <a:r>
              <a:rPr lang="es-MX" dirty="0"/>
              <a:t>La </a:t>
            </a:r>
            <a:r>
              <a:rPr lang="es-MX" b="1" u="sng" dirty="0"/>
              <a:t>Dirección Ejecutiva de Asuntos Jurídicos</a:t>
            </a:r>
            <a:r>
              <a:rPr lang="es-MX" dirty="0"/>
              <a:t>, podrá </a:t>
            </a:r>
            <a:r>
              <a:rPr lang="es-MX" b="1" u="sng" dirty="0"/>
              <a:t>solicitar</a:t>
            </a:r>
            <a:r>
              <a:rPr lang="es-MX" dirty="0"/>
              <a:t> a las </a:t>
            </a:r>
            <a:r>
              <a:rPr lang="es-MX" b="1" u="sng" dirty="0"/>
              <a:t>autoridades estatales o municipales</a:t>
            </a:r>
            <a:r>
              <a:rPr lang="es-MX" dirty="0"/>
              <a:t>, según corresponda, los </a:t>
            </a:r>
            <a:r>
              <a:rPr lang="es-MX" b="1" u="sng" dirty="0"/>
              <a:t>informes</a:t>
            </a:r>
            <a:r>
              <a:rPr lang="es-MX" dirty="0"/>
              <a:t>, certificaciones o el apoyo necesario para la realización de diligencias que coadyuven para indagar y verificar la certeza de los hechos denunciados. Con la misma finalidad, podrá requerir a las personas físicas y morales la entrega de informaciones y pruebas que sean necesarias. </a:t>
            </a:r>
          </a:p>
          <a:p>
            <a:pPr algn="just"/>
            <a:r>
              <a:rPr lang="es-MX" b="1" u="sng" dirty="0"/>
              <a:t>Las diligencias que se realicen en el curso de la investigación podrán ser efectuadas por la Dirección Ejecutiva de Asuntos Jurídicos o a través del funcionario electoral que ésta designe</a:t>
            </a:r>
            <a:r>
              <a:rPr lang="es-MX" dirty="0"/>
              <a:t>.</a:t>
            </a:r>
          </a:p>
          <a:p>
            <a:endParaRPr lang="es-MX" dirty="0"/>
          </a:p>
        </p:txBody>
      </p:sp>
    </p:spTree>
    <p:extLst>
      <p:ext uri="{BB962C8B-B14F-4D97-AF65-F5344CB8AC3E}">
        <p14:creationId xmlns:p14="http://schemas.microsoft.com/office/powerpoint/2010/main" val="6421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b="1" dirty="0" smtClean="0"/>
              <a:t>Remisión al</a:t>
            </a:r>
            <a:br>
              <a:rPr lang="es-MX" b="1" dirty="0" smtClean="0"/>
            </a:br>
            <a:r>
              <a:rPr lang="es-MX" b="1" dirty="0" smtClean="0"/>
              <a:t> Tribunal Electoral del Estado de Querétaro</a:t>
            </a:r>
            <a:endParaRPr lang="es-MX" b="1" dirty="0"/>
          </a:p>
        </p:txBody>
      </p:sp>
      <p:sp>
        <p:nvSpPr>
          <p:cNvPr id="4" name="3 Marcador de contenido"/>
          <p:cNvSpPr>
            <a:spLocks noGrp="1"/>
          </p:cNvSpPr>
          <p:nvPr>
            <p:ph sz="half" idx="2"/>
          </p:nvPr>
        </p:nvSpPr>
        <p:spPr>
          <a:xfrm>
            <a:off x="1485900" y="2046312"/>
            <a:ext cx="9637713" cy="4191000"/>
          </a:xfrm>
        </p:spPr>
        <p:txBody>
          <a:bodyPr/>
          <a:lstStyle/>
          <a:p>
            <a:pPr algn="just"/>
            <a:r>
              <a:rPr lang="es-MX" b="1" dirty="0"/>
              <a:t>Artículo 231.</a:t>
            </a:r>
            <a:r>
              <a:rPr lang="es-MX" dirty="0"/>
              <a:t> Transcurrido el plazo de la vista señalada en al artículo anterior, la Dirección Ejecutiva de Asuntos Jurídicos deberá remitir el expediente al </a:t>
            </a:r>
            <a:r>
              <a:rPr lang="es-MX" b="1" u="sng" dirty="0"/>
              <a:t>Tribunal Electoral, quién deberá emitir la resolución correspondiente en un término no mayor a veinte días</a:t>
            </a:r>
            <a:r>
              <a:rPr lang="es-MX" dirty="0"/>
              <a:t>. Dicho plazo podrá ampliarse por diez días más, mediante acuerdo dictado por la ponencia que conozca del asunto</a:t>
            </a:r>
            <a:r>
              <a:rPr lang="es-MX" dirty="0" smtClean="0"/>
              <a:t>.</a:t>
            </a:r>
            <a:endParaRPr lang="es-MX" dirty="0"/>
          </a:p>
          <a:p>
            <a:pPr algn="just"/>
            <a:r>
              <a:rPr lang="es-MX" b="1" u="sng" dirty="0"/>
              <a:t>Al recibir el expediente </a:t>
            </a:r>
            <a:r>
              <a:rPr lang="es-MX" dirty="0"/>
              <a:t>y previo a su admisión, </a:t>
            </a:r>
            <a:r>
              <a:rPr lang="es-MX" b="1" u="sng" dirty="0"/>
              <a:t>el Tribunal Electoral </a:t>
            </a:r>
            <a:r>
              <a:rPr lang="es-MX" dirty="0"/>
              <a:t>tiene el deber de </a:t>
            </a:r>
            <a:r>
              <a:rPr lang="es-MX" b="1" u="sng" dirty="0"/>
              <a:t>revisar si existen omisiones o deficiencias en su integración o en su tramitación</a:t>
            </a:r>
            <a:r>
              <a:rPr lang="es-MX" dirty="0"/>
              <a:t>, así como violaciones a las reglas procesales, siempre que sean necesarios para resolver el expediente, y </a:t>
            </a:r>
            <a:r>
              <a:rPr lang="es-MX" b="1" u="sng" dirty="0"/>
              <a:t>en su caso</a:t>
            </a:r>
            <a:r>
              <a:rPr lang="es-MX" dirty="0"/>
              <a:t>, por única ocasión </a:t>
            </a:r>
            <a:r>
              <a:rPr lang="es-MX" b="1" u="sng" dirty="0"/>
              <a:t>ordenará</a:t>
            </a:r>
            <a:r>
              <a:rPr lang="es-MX" dirty="0"/>
              <a:t> a la Dirección Ejecutiva de Asuntos Jurídicos, la realización de </a:t>
            </a:r>
            <a:r>
              <a:rPr lang="es-MX" b="1" u="sng" dirty="0"/>
              <a:t>diligencias para mejor proveer</a:t>
            </a:r>
            <a:r>
              <a:rPr lang="es-MX" dirty="0"/>
              <a:t>.</a:t>
            </a:r>
          </a:p>
          <a:p>
            <a:endParaRPr lang="es-MX" dirty="0"/>
          </a:p>
        </p:txBody>
      </p:sp>
    </p:spTree>
    <p:extLst>
      <p:ext uri="{BB962C8B-B14F-4D97-AF65-F5344CB8AC3E}">
        <p14:creationId xmlns:p14="http://schemas.microsoft.com/office/powerpoint/2010/main" val="17290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5900" y="692696"/>
            <a:ext cx="9601200" cy="807368"/>
          </a:xfrm>
        </p:spPr>
        <p:txBody>
          <a:bodyPr/>
          <a:lstStyle/>
          <a:p>
            <a:pPr algn="ctr"/>
            <a:r>
              <a:rPr lang="es-MX" b="1" dirty="0" smtClean="0"/>
              <a:t>Sentido de la Resolución del Tribunal</a:t>
            </a:r>
            <a:endParaRPr lang="es-MX" b="1" dirty="0"/>
          </a:p>
        </p:txBody>
      </p:sp>
      <p:sp>
        <p:nvSpPr>
          <p:cNvPr id="4" name="3 Marcador de contenido"/>
          <p:cNvSpPr>
            <a:spLocks noGrp="1"/>
          </p:cNvSpPr>
          <p:nvPr>
            <p:ph sz="half" idx="2"/>
          </p:nvPr>
        </p:nvSpPr>
        <p:spPr>
          <a:xfrm>
            <a:off x="1485900" y="1828800"/>
            <a:ext cx="9637713" cy="4191000"/>
          </a:xfrm>
        </p:spPr>
        <p:txBody>
          <a:bodyPr>
            <a:normAutofit fontScale="92500" lnSpcReduction="20000"/>
          </a:bodyPr>
          <a:lstStyle/>
          <a:p>
            <a:pPr algn="just"/>
            <a:r>
              <a:rPr lang="es-MX" sz="2200" dirty="0"/>
              <a:t>En la sesión en que se conozca del proyecto de sentencia, el Tribunal determinará: </a:t>
            </a:r>
          </a:p>
          <a:p>
            <a:pPr lvl="1" algn="just"/>
            <a:r>
              <a:rPr lang="es-MX" b="1" dirty="0"/>
              <a:t>I.</a:t>
            </a:r>
            <a:r>
              <a:rPr lang="es-MX" dirty="0"/>
              <a:t> </a:t>
            </a:r>
            <a:r>
              <a:rPr lang="es-MX" b="1" u="sng" dirty="0"/>
              <a:t>Aprobarlo</a:t>
            </a:r>
            <a:r>
              <a:rPr lang="es-MX" dirty="0"/>
              <a:t> en los términos en que se le presente; </a:t>
            </a:r>
            <a:endParaRPr lang="es-MX" dirty="0" smtClean="0"/>
          </a:p>
          <a:p>
            <a:pPr lvl="1" algn="just"/>
            <a:endParaRPr lang="es-MX" sz="1100" dirty="0"/>
          </a:p>
          <a:p>
            <a:pPr lvl="1" algn="just"/>
            <a:r>
              <a:rPr lang="es-MX" b="1" dirty="0"/>
              <a:t>II.</a:t>
            </a:r>
            <a:r>
              <a:rPr lang="es-MX" dirty="0"/>
              <a:t> </a:t>
            </a:r>
            <a:r>
              <a:rPr lang="es-MX" b="1" u="sng" dirty="0"/>
              <a:t>Modificarlo</a:t>
            </a:r>
            <a:r>
              <a:rPr lang="es-MX" dirty="0"/>
              <a:t>, procediendo a aprobarlo dentro de la misma sesión, siempre y cuando se considere que puede hacerse y que no contradice lo establecido en el cuerpo del proyecto de sentencia; o </a:t>
            </a:r>
            <a:endParaRPr lang="es-MX" dirty="0" smtClean="0"/>
          </a:p>
          <a:p>
            <a:pPr lvl="1" algn="just"/>
            <a:endParaRPr lang="es-MX" sz="1100" dirty="0"/>
          </a:p>
          <a:p>
            <a:pPr lvl="1" algn="just"/>
            <a:r>
              <a:rPr lang="es-MX" b="1" dirty="0"/>
              <a:t>III.</a:t>
            </a:r>
            <a:r>
              <a:rPr lang="es-MX" dirty="0"/>
              <a:t> </a:t>
            </a:r>
            <a:r>
              <a:rPr lang="es-MX" b="1" u="sng" dirty="0"/>
              <a:t>Rechazarlo</a:t>
            </a:r>
            <a:r>
              <a:rPr lang="es-MX" dirty="0"/>
              <a:t> y returnar a un nuevo magistrado para que elabore un nuevo proyecto en el sentido de los argumentos, consideraciones y razonamientos expresados por la mayoría. </a:t>
            </a:r>
          </a:p>
          <a:p>
            <a:pPr algn="just"/>
            <a:r>
              <a:rPr lang="es-MX" sz="2200" dirty="0"/>
              <a:t>En caso de empate, será de calidad el voto del Presidente, el que por sus características no podrá ser secreto, bajo ninguna circunstancia. </a:t>
            </a:r>
          </a:p>
          <a:p>
            <a:pPr algn="just"/>
            <a:r>
              <a:rPr lang="es-MX" sz="2200" dirty="0"/>
              <a:t>El Magistrado que disienta de la mayoría, podrá emitir voto particular, expresando el razonamiento que corresponda.</a:t>
            </a:r>
          </a:p>
          <a:p>
            <a:endParaRPr lang="es-MX" dirty="0"/>
          </a:p>
        </p:txBody>
      </p:sp>
    </p:spTree>
    <p:extLst>
      <p:ext uri="{BB962C8B-B14F-4D97-AF65-F5344CB8AC3E}">
        <p14:creationId xmlns:p14="http://schemas.microsoft.com/office/powerpoint/2010/main" val="73218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85900" y="2348880"/>
            <a:ext cx="9601200" cy="1584176"/>
          </a:xfrm>
        </p:spPr>
        <p:txBody>
          <a:bodyPr>
            <a:normAutofit/>
          </a:bodyPr>
          <a:lstStyle/>
          <a:p>
            <a:pPr algn="ctr"/>
            <a:r>
              <a:rPr lang="es-MX" sz="4400" b="1" dirty="0"/>
              <a:t>Procedimiento </a:t>
            </a:r>
            <a:r>
              <a:rPr lang="es-MX" sz="4400" b="1" dirty="0" smtClean="0"/>
              <a:t/>
            </a:r>
            <a:br>
              <a:rPr lang="es-MX" sz="4400" b="1" dirty="0" smtClean="0"/>
            </a:br>
            <a:r>
              <a:rPr lang="es-MX" sz="4400" b="1" dirty="0" smtClean="0"/>
              <a:t>Especial </a:t>
            </a:r>
            <a:r>
              <a:rPr lang="es-MX" sz="4400" b="1" dirty="0"/>
              <a:t>Sancionador</a:t>
            </a:r>
            <a:endParaRPr lang="es-MX" sz="4400" dirty="0"/>
          </a:p>
        </p:txBody>
      </p:sp>
    </p:spTree>
    <p:extLst>
      <p:ext uri="{BB962C8B-B14F-4D97-AF65-F5344CB8AC3E}">
        <p14:creationId xmlns:p14="http://schemas.microsoft.com/office/powerpoint/2010/main" val="29641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078188" y="1340768"/>
            <a:ext cx="7045425" cy="4680520"/>
          </a:xfrm>
        </p:spPr>
        <p:txBody>
          <a:bodyPr>
            <a:normAutofit/>
          </a:bodyPr>
          <a:lstStyle/>
          <a:p>
            <a:pPr algn="just"/>
            <a:r>
              <a:rPr lang="es-MX" b="1" dirty="0"/>
              <a:t>Artículo 232.</a:t>
            </a:r>
            <a:r>
              <a:rPr lang="es-MX" dirty="0"/>
              <a:t> Durante los procesos electorales, la </a:t>
            </a:r>
            <a:r>
              <a:rPr lang="es-MX" b="1" u="sng" dirty="0"/>
              <a:t>Dirección Ejecutiva de Asuntos Jurídicos instruirá</a:t>
            </a:r>
            <a:r>
              <a:rPr lang="es-MX" dirty="0"/>
              <a:t> y el </a:t>
            </a:r>
            <a:r>
              <a:rPr lang="es-MX" b="1" u="sng" dirty="0"/>
              <a:t>Tribunal Electoral resolverá</a:t>
            </a:r>
            <a:r>
              <a:rPr lang="es-MX" dirty="0"/>
              <a:t>, el procedimiento especial, cuando se denuncie la comisión de conductas que: </a:t>
            </a:r>
            <a:endParaRPr lang="es-MX" dirty="0" smtClean="0"/>
          </a:p>
          <a:p>
            <a:pPr algn="just"/>
            <a:endParaRPr lang="es-MX" sz="100" dirty="0"/>
          </a:p>
          <a:p>
            <a:pPr lvl="1" algn="just"/>
            <a:r>
              <a:rPr lang="es-MX" b="1" dirty="0"/>
              <a:t>I.</a:t>
            </a:r>
            <a:r>
              <a:rPr lang="es-MX" dirty="0"/>
              <a:t> </a:t>
            </a:r>
            <a:r>
              <a:rPr lang="es-MX" b="1" u="sng" dirty="0"/>
              <a:t>Violen</a:t>
            </a:r>
            <a:r>
              <a:rPr lang="es-MX" dirty="0"/>
              <a:t> lo establecido en el artículo </a:t>
            </a:r>
            <a:r>
              <a:rPr lang="es-MX" b="1" u="sng" dirty="0"/>
              <a:t>134</a:t>
            </a:r>
            <a:r>
              <a:rPr lang="es-MX" dirty="0"/>
              <a:t>, párrafos séptimo y octavo de la Constitución Política; </a:t>
            </a:r>
            <a:endParaRPr lang="es-MX" dirty="0" smtClean="0"/>
          </a:p>
          <a:p>
            <a:pPr lvl="1" algn="just"/>
            <a:endParaRPr lang="es-MX" sz="1000" dirty="0"/>
          </a:p>
          <a:p>
            <a:pPr lvl="1" algn="just"/>
            <a:r>
              <a:rPr lang="es-MX" b="1" dirty="0"/>
              <a:t>II.</a:t>
            </a:r>
            <a:r>
              <a:rPr lang="es-MX" dirty="0"/>
              <a:t> </a:t>
            </a:r>
            <a:r>
              <a:rPr lang="es-MX" b="1" u="sng" dirty="0"/>
              <a:t>Contravengan</a:t>
            </a:r>
            <a:r>
              <a:rPr lang="es-MX" dirty="0"/>
              <a:t> las normas de </a:t>
            </a:r>
            <a:r>
              <a:rPr lang="es-MX" b="1" u="sng" dirty="0"/>
              <a:t>propaganda política o electoral</a:t>
            </a:r>
            <a:r>
              <a:rPr lang="es-MX" dirty="0"/>
              <a:t>; o </a:t>
            </a:r>
            <a:endParaRPr lang="es-MX" dirty="0" smtClean="0"/>
          </a:p>
          <a:p>
            <a:pPr lvl="1" algn="just"/>
            <a:endParaRPr lang="es-MX" sz="1000" dirty="0"/>
          </a:p>
          <a:p>
            <a:pPr lvl="1" algn="just"/>
            <a:r>
              <a:rPr lang="es-MX" b="1" dirty="0"/>
              <a:t>III.</a:t>
            </a:r>
            <a:r>
              <a:rPr lang="es-MX" dirty="0"/>
              <a:t> Constituyan </a:t>
            </a:r>
            <a:r>
              <a:rPr lang="es-MX" b="1" u="sng" dirty="0"/>
              <a:t>actos anticipados de precampaña</a:t>
            </a:r>
            <a:r>
              <a:rPr lang="es-MX" dirty="0"/>
              <a:t>, obtención de respaldo de la ciudadanía y campaña. </a:t>
            </a:r>
          </a:p>
          <a:p>
            <a:endParaRPr lang="es-MX" dirty="0"/>
          </a:p>
        </p:txBody>
      </p:sp>
      <p:sp>
        <p:nvSpPr>
          <p:cNvPr id="5" name="4 Título"/>
          <p:cNvSpPr>
            <a:spLocks noGrp="1"/>
          </p:cNvSpPr>
          <p:nvPr>
            <p:ph type="title"/>
          </p:nvPr>
        </p:nvSpPr>
        <p:spPr>
          <a:xfrm>
            <a:off x="909836" y="2708920"/>
            <a:ext cx="3456384" cy="1143000"/>
          </a:xfrm>
        </p:spPr>
        <p:txBody>
          <a:bodyPr>
            <a:normAutofit/>
          </a:bodyPr>
          <a:lstStyle/>
          <a:p>
            <a:r>
              <a:rPr lang="es-MX" sz="4000" b="1" dirty="0" smtClean="0"/>
              <a:t>Procedencia</a:t>
            </a:r>
            <a:endParaRPr lang="es-MX" sz="4000" b="1" dirty="0"/>
          </a:p>
        </p:txBody>
      </p:sp>
    </p:spTree>
    <p:extLst>
      <p:ext uri="{BB962C8B-B14F-4D97-AF65-F5344CB8AC3E}">
        <p14:creationId xmlns:p14="http://schemas.microsoft.com/office/powerpoint/2010/main" val="325563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3812" y="3140968"/>
            <a:ext cx="3456384" cy="911696"/>
          </a:xfrm>
        </p:spPr>
        <p:txBody>
          <a:bodyPr>
            <a:normAutofit/>
          </a:bodyPr>
          <a:lstStyle/>
          <a:p>
            <a:pPr algn="ctr"/>
            <a:r>
              <a:rPr lang="es-MX" sz="3600" b="1" dirty="0" smtClean="0"/>
              <a:t>Investigación</a:t>
            </a:r>
            <a:endParaRPr lang="es-MX" sz="3600" b="1" dirty="0"/>
          </a:p>
        </p:txBody>
      </p:sp>
      <p:sp>
        <p:nvSpPr>
          <p:cNvPr id="4" name="3 Marcador de contenido"/>
          <p:cNvSpPr>
            <a:spLocks noGrp="1"/>
          </p:cNvSpPr>
          <p:nvPr>
            <p:ph sz="half" idx="2"/>
          </p:nvPr>
        </p:nvSpPr>
        <p:spPr>
          <a:xfrm>
            <a:off x="4078188" y="980728"/>
            <a:ext cx="7045425" cy="5256584"/>
          </a:xfrm>
        </p:spPr>
        <p:txBody>
          <a:bodyPr>
            <a:normAutofit fontScale="85000" lnSpcReduction="20000"/>
          </a:bodyPr>
          <a:lstStyle/>
          <a:p>
            <a:pPr algn="just"/>
            <a:r>
              <a:rPr lang="es-MX" sz="2200" dirty="0"/>
              <a:t>Durante la sustanciación del procedimiento, la Dirección Ejecutiva de Asuntos Jurídicos podrá, en su caso, dictar medidas cautelares. </a:t>
            </a:r>
          </a:p>
          <a:p>
            <a:pPr algn="just"/>
            <a:r>
              <a:rPr lang="es-MX" sz="2200" dirty="0"/>
              <a:t>La </a:t>
            </a:r>
            <a:r>
              <a:rPr lang="es-MX" sz="2200" b="1" u="sng" dirty="0"/>
              <a:t>investigación</a:t>
            </a:r>
            <a:r>
              <a:rPr lang="es-MX" sz="2200" dirty="0"/>
              <a:t> de los hechos denunciados se realizará con apego a los </a:t>
            </a:r>
            <a:r>
              <a:rPr lang="es-MX" sz="2200" b="1" u="sng" dirty="0"/>
              <a:t>principios</a:t>
            </a:r>
            <a:r>
              <a:rPr lang="es-MX" sz="2200" dirty="0"/>
              <a:t> de </a:t>
            </a:r>
            <a:r>
              <a:rPr lang="es-MX" sz="2200" b="1" u="sng" dirty="0"/>
              <a:t>legalidad</a:t>
            </a:r>
            <a:r>
              <a:rPr lang="es-MX" sz="2200" dirty="0"/>
              <a:t>, </a:t>
            </a:r>
            <a:r>
              <a:rPr lang="es-MX" sz="2200" b="1" u="sng" dirty="0"/>
              <a:t>profesionalismo</a:t>
            </a:r>
            <a:r>
              <a:rPr lang="es-MX" sz="2200" dirty="0"/>
              <a:t>, </a:t>
            </a:r>
            <a:r>
              <a:rPr lang="es-MX" sz="2200" b="1" u="sng" dirty="0"/>
              <a:t>congruencia</a:t>
            </a:r>
            <a:r>
              <a:rPr lang="es-MX" sz="2200" dirty="0"/>
              <a:t>, </a:t>
            </a:r>
            <a:r>
              <a:rPr lang="es-MX" sz="2200" b="1" u="sng" dirty="0"/>
              <a:t>exhaustividad</a:t>
            </a:r>
            <a:r>
              <a:rPr lang="es-MX" sz="2200" dirty="0"/>
              <a:t>, </a:t>
            </a:r>
            <a:r>
              <a:rPr lang="es-MX" sz="2200" b="1" u="sng" dirty="0"/>
              <a:t>concentración de actuaciones</a:t>
            </a:r>
            <a:r>
              <a:rPr lang="es-MX" sz="2200" dirty="0"/>
              <a:t>, </a:t>
            </a:r>
            <a:r>
              <a:rPr lang="es-MX" sz="2200" b="1" u="sng" dirty="0"/>
              <a:t>idoneidad</a:t>
            </a:r>
            <a:r>
              <a:rPr lang="es-MX" sz="2200" dirty="0"/>
              <a:t>, </a:t>
            </a:r>
            <a:r>
              <a:rPr lang="es-MX" sz="2200" b="1" u="sng" dirty="0"/>
              <a:t>eficacia</a:t>
            </a:r>
            <a:r>
              <a:rPr lang="es-MX" sz="2200" dirty="0"/>
              <a:t>, </a:t>
            </a:r>
            <a:r>
              <a:rPr lang="es-MX" sz="2200" b="1" u="sng" dirty="0"/>
              <a:t>expedites</a:t>
            </a:r>
            <a:r>
              <a:rPr lang="es-MX" sz="2200" dirty="0"/>
              <a:t>, </a:t>
            </a:r>
            <a:r>
              <a:rPr lang="es-MX" sz="2200" b="1" u="sng" dirty="0"/>
              <a:t>mínima intervención</a:t>
            </a:r>
            <a:r>
              <a:rPr lang="es-MX" sz="2200" dirty="0"/>
              <a:t> y </a:t>
            </a:r>
            <a:r>
              <a:rPr lang="es-MX" sz="2200" b="1" u="sng" dirty="0"/>
              <a:t>proporcionalidad</a:t>
            </a:r>
            <a:r>
              <a:rPr lang="es-MX" sz="2200" dirty="0"/>
              <a:t>. </a:t>
            </a:r>
          </a:p>
          <a:p>
            <a:pPr algn="just"/>
            <a:r>
              <a:rPr lang="es-MX" sz="2200" dirty="0"/>
              <a:t>En cualquier momento, en los procedimientos relacionadas con </a:t>
            </a:r>
            <a:r>
              <a:rPr lang="es-MX" sz="2200" b="1" i="1" u="sng" dirty="0"/>
              <a:t>violencia política</a:t>
            </a:r>
            <a:r>
              <a:rPr lang="es-MX" sz="2200" dirty="0"/>
              <a:t>, la Dirección Ejecutiva de Asuntos Jurídicos, </a:t>
            </a:r>
            <a:r>
              <a:rPr lang="es-MX" sz="2200" b="1" u="sng" dirty="0"/>
              <a:t>ordenará en forma sucesiva iniciar el procedimiento, así como resolver sobre las medidas cautelares</a:t>
            </a:r>
            <a:r>
              <a:rPr lang="es-MX" sz="2200" dirty="0"/>
              <a:t> y de protección que fueren necesarias. Cuando las medidas de protección sean competencia de otra autoridad, la Secretaría Ejecutiva dará vista de inmediato para que proceda a otorgarlas conforme a sus facultades y competencias. </a:t>
            </a:r>
          </a:p>
          <a:p>
            <a:pPr algn="just"/>
            <a:r>
              <a:rPr lang="es-MX" sz="2200" dirty="0"/>
              <a:t>La facultad de la autoridad electoral para fincar responsabilidades por infracciones cometidas dentro del proceso electoral, prescribe con la declaratoria de validez de la elección de que se trate</a:t>
            </a:r>
            <a:r>
              <a:rPr lang="es-MX" sz="2200" dirty="0" smtClean="0"/>
              <a:t>.</a:t>
            </a:r>
            <a:endParaRPr lang="es-MX" sz="2200" dirty="0"/>
          </a:p>
        </p:txBody>
      </p:sp>
    </p:spTree>
    <p:extLst>
      <p:ext uri="{BB962C8B-B14F-4D97-AF65-F5344CB8AC3E}">
        <p14:creationId xmlns:p14="http://schemas.microsoft.com/office/powerpoint/2010/main" val="386592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8028" y="836712"/>
            <a:ext cx="6984776" cy="839688"/>
          </a:xfrm>
        </p:spPr>
        <p:txBody>
          <a:bodyPr/>
          <a:lstStyle/>
          <a:p>
            <a:pPr algn="ctr"/>
            <a:r>
              <a:rPr lang="es-MX" b="1" dirty="0" smtClean="0"/>
              <a:t>Generalidades</a:t>
            </a:r>
            <a:endParaRPr lang="es-MX" b="1" dirty="0"/>
          </a:p>
        </p:txBody>
      </p:sp>
      <p:sp>
        <p:nvSpPr>
          <p:cNvPr id="4" name="3 Marcador de contenido"/>
          <p:cNvSpPr>
            <a:spLocks noGrp="1"/>
          </p:cNvSpPr>
          <p:nvPr>
            <p:ph sz="half" idx="2"/>
          </p:nvPr>
        </p:nvSpPr>
        <p:spPr>
          <a:xfrm>
            <a:off x="1557908" y="1828800"/>
            <a:ext cx="9565705" cy="4191000"/>
          </a:xfrm>
        </p:spPr>
        <p:txBody>
          <a:bodyPr>
            <a:normAutofit/>
          </a:bodyPr>
          <a:lstStyle/>
          <a:p>
            <a:pPr algn="just"/>
            <a:r>
              <a:rPr lang="es-MX" b="1" dirty="0"/>
              <a:t>Artículo 233. </a:t>
            </a:r>
            <a:r>
              <a:rPr lang="es-MX" dirty="0"/>
              <a:t>Cuando la conducta infractora esté relacionada con propaganda política o electoral en </a:t>
            </a:r>
            <a:r>
              <a:rPr lang="es-MX" b="1" u="sng" dirty="0"/>
              <a:t>radio y televisión</a:t>
            </a:r>
            <a:r>
              <a:rPr lang="es-MX" dirty="0"/>
              <a:t>, se estará a lo previsto por el artículo 471, párrafo primero de la Ley General</a:t>
            </a:r>
            <a:r>
              <a:rPr lang="es-MX" dirty="0" smtClean="0"/>
              <a:t>.</a:t>
            </a:r>
            <a:endParaRPr lang="es-MX" dirty="0"/>
          </a:p>
          <a:p>
            <a:pPr algn="just"/>
            <a:r>
              <a:rPr lang="es-MX" b="1" dirty="0"/>
              <a:t>Artículo 234.</a:t>
            </a:r>
            <a:r>
              <a:rPr lang="es-MX" dirty="0"/>
              <a:t> Los procedimientos relacionados con la difusión de </a:t>
            </a:r>
            <a:r>
              <a:rPr lang="es-MX" b="1" u="sng" dirty="0"/>
              <a:t>propaganda</a:t>
            </a:r>
            <a:r>
              <a:rPr lang="es-MX" dirty="0"/>
              <a:t> que se considere </a:t>
            </a:r>
            <a:r>
              <a:rPr lang="es-MX" b="1" u="sng" dirty="0"/>
              <a:t>calumniosa</a:t>
            </a:r>
            <a:r>
              <a:rPr lang="es-MX" dirty="0"/>
              <a:t> sólo podrán iniciarse a </a:t>
            </a:r>
            <a:r>
              <a:rPr lang="es-MX" b="1" u="sng" dirty="0"/>
              <a:t>instancia de parte afectada</a:t>
            </a:r>
            <a:r>
              <a:rPr lang="es-MX" dirty="0"/>
              <a:t>. Se entenderá por calumnia la imputación de hechos o delitos falsos con impacto en un proceso electoral</a:t>
            </a:r>
            <a:r>
              <a:rPr lang="es-MX" dirty="0" smtClean="0"/>
              <a:t>.</a:t>
            </a:r>
            <a:endParaRPr lang="es-MX" dirty="0"/>
          </a:p>
          <a:p>
            <a:pPr algn="just"/>
            <a:r>
              <a:rPr lang="es-MX" b="1" dirty="0"/>
              <a:t>Artículo 235.</a:t>
            </a:r>
            <a:r>
              <a:rPr lang="es-MX" dirty="0"/>
              <a:t> El procedimiento especial sancionador </a:t>
            </a:r>
            <a:r>
              <a:rPr lang="es-MX" b="1" u="sng" dirty="0"/>
              <a:t>sólo podrá iniciar a instancia de parte, por instrucción del órgano jurisdiccional competente o por vista del Instituto Nacional</a:t>
            </a:r>
            <a:r>
              <a:rPr lang="es-MX" b="1" u="sng" dirty="0" smtClean="0"/>
              <a:t>.</a:t>
            </a:r>
            <a:endParaRPr lang="es-MX" b="1" u="sng" dirty="0"/>
          </a:p>
          <a:p>
            <a:pPr algn="just"/>
            <a:r>
              <a:rPr lang="es-MX" dirty="0"/>
              <a:t>Las reglas de sustanciación y resolución del procedimiento ordinario sancionador son inaplicables al procedimiento especial.</a:t>
            </a:r>
          </a:p>
          <a:p>
            <a:endParaRPr lang="es-MX" dirty="0"/>
          </a:p>
        </p:txBody>
      </p:sp>
    </p:spTree>
    <p:extLst>
      <p:ext uri="{BB962C8B-B14F-4D97-AF65-F5344CB8AC3E}">
        <p14:creationId xmlns:p14="http://schemas.microsoft.com/office/powerpoint/2010/main" val="3548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contenido"/>
          <p:cNvSpPr>
            <a:spLocks noGrp="1"/>
          </p:cNvSpPr>
          <p:nvPr>
            <p:ph sz="half" idx="2"/>
          </p:nvPr>
        </p:nvSpPr>
        <p:spPr>
          <a:xfrm>
            <a:off x="1557909" y="2276872"/>
            <a:ext cx="9289032" cy="1960240"/>
          </a:xfrm>
        </p:spPr>
        <p:txBody>
          <a:bodyPr/>
          <a:lstStyle/>
          <a:p>
            <a:pPr algn="just"/>
            <a:r>
              <a:rPr lang="es-MX" b="1" dirty="0"/>
              <a:t>Artículo 236. </a:t>
            </a:r>
            <a:r>
              <a:rPr lang="es-MX" dirty="0"/>
              <a:t>La </a:t>
            </a:r>
            <a:r>
              <a:rPr lang="es-MX" b="1" u="sng" dirty="0"/>
              <a:t>ciudadanía podrá denunciar </a:t>
            </a:r>
            <a:r>
              <a:rPr lang="es-MX" dirty="0"/>
              <a:t>la presunta comisión de las conductas previstas en el artículo </a:t>
            </a:r>
            <a:r>
              <a:rPr lang="es-MX" b="1" u="sng" dirty="0"/>
              <a:t>232</a:t>
            </a:r>
            <a:r>
              <a:rPr lang="es-MX" dirty="0"/>
              <a:t> de esta Ley. Los partidos políticos, asociaciones políticas estatales, las candidaturas independientes, las coaliciones y las personas morales lo harán por medio de sus legítimos representantes, y las personas físicas lo harán por su propio derecho.</a:t>
            </a:r>
          </a:p>
          <a:p>
            <a:endParaRPr lang="es-MX" dirty="0"/>
          </a:p>
        </p:txBody>
      </p:sp>
    </p:spTree>
    <p:extLst>
      <p:ext uri="{BB962C8B-B14F-4D97-AF65-F5344CB8AC3E}">
        <p14:creationId xmlns:p14="http://schemas.microsoft.com/office/powerpoint/2010/main" val="30401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17948" y="120588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400" dirty="0" smtClean="0">
                <a:solidFill>
                  <a:schemeClr val="accent4">
                    <a:lumMod val="50000"/>
                  </a:schemeClr>
                </a:solidFill>
                <a:latin typeface="Gothic720 BT" panose="020C0603020203020204" pitchFamily="34" charset="0"/>
              </a:rPr>
              <a:t>Valor probatorio</a:t>
            </a:r>
            <a:endParaRPr lang="es-MX" sz="34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1125860" y="2536304"/>
            <a:ext cx="10657184" cy="312494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419" altLang="es-MX" sz="2400" dirty="0" smtClean="0">
                <a:latin typeface="Gothic720 BT" panose="020C0603020203020204" pitchFamily="34" charset="0"/>
              </a:rPr>
              <a:t>Sistema de justicia electoral: </a:t>
            </a:r>
            <a:r>
              <a:rPr lang="es-419" altLang="es-MX" sz="2400" b="1" dirty="0" smtClean="0">
                <a:latin typeface="Gothic720 BT" panose="020C0603020203020204" pitchFamily="34" charset="0"/>
              </a:rPr>
              <a:t>Pleno</a:t>
            </a:r>
            <a:r>
              <a:rPr lang="es-419" altLang="es-MX" sz="2400" dirty="0" smtClean="0">
                <a:latin typeface="Gothic720 BT" panose="020C0603020203020204" pitchFamily="34" charset="0"/>
              </a:rPr>
              <a:t> </a:t>
            </a:r>
          </a:p>
          <a:p>
            <a:pPr algn="just"/>
            <a:endParaRPr lang="es-419" altLang="es-MX" sz="2400" dirty="0" smtClean="0">
              <a:latin typeface="Gothic720 BT" panose="020C0603020203020204" pitchFamily="34" charset="0"/>
            </a:endParaRPr>
          </a:p>
          <a:p>
            <a:pPr algn="just"/>
            <a:r>
              <a:rPr lang="es-419" altLang="es-MX" sz="2400" dirty="0" smtClean="0">
                <a:latin typeface="Gothic720 BT" panose="020C0603020203020204" pitchFamily="34" charset="0"/>
              </a:rPr>
              <a:t>Sistema de justicia penal electoral: </a:t>
            </a:r>
          </a:p>
          <a:p>
            <a:pPr marL="0" indent="0" algn="just">
              <a:buNone/>
            </a:pPr>
            <a:endParaRPr lang="es-419" altLang="es-MX" sz="2400" dirty="0">
              <a:latin typeface="Gothic720 BT" panose="020C0603020203020204" pitchFamily="34" charset="0"/>
            </a:endParaRPr>
          </a:p>
          <a:p>
            <a:pPr marL="0" indent="0" algn="just">
              <a:buNone/>
            </a:pPr>
            <a:r>
              <a:rPr lang="es-419" altLang="es-MX" sz="2400" dirty="0" smtClean="0">
                <a:latin typeface="Gothic720 BT" panose="020C0603020203020204" pitchFamily="34" charset="0"/>
              </a:rPr>
              <a:t>Depende del sistema procesal en el que nos encontremos, sea sistema de justicia penal tradicional o el sistema de justicia penal acusatorio.  En este último tendrá valor de </a:t>
            </a:r>
            <a:r>
              <a:rPr lang="es-419" altLang="es-MX" sz="2400" b="1" dirty="0" smtClean="0">
                <a:latin typeface="Gothic720 BT" panose="020C0603020203020204" pitchFamily="34" charset="0"/>
              </a:rPr>
              <a:t>indicio.</a:t>
            </a:r>
            <a:endParaRPr lang="es-MX" altLang="es-MX" sz="2400" b="1" dirty="0" smtClean="0">
              <a:latin typeface="Gothic720 BT" panose="020C0603020203020204" pitchFamily="34" charset="0"/>
            </a:endParaRPr>
          </a:p>
        </p:txBody>
      </p:sp>
    </p:spTree>
    <p:extLst>
      <p:ext uri="{BB962C8B-B14F-4D97-AF65-F5344CB8AC3E}">
        <p14:creationId xmlns:p14="http://schemas.microsoft.com/office/powerpoint/2010/main" val="419536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9836" y="2492896"/>
            <a:ext cx="2808312" cy="1584176"/>
          </a:xfrm>
        </p:spPr>
        <p:txBody>
          <a:bodyPr>
            <a:normAutofit/>
          </a:bodyPr>
          <a:lstStyle/>
          <a:p>
            <a:pPr algn="ctr"/>
            <a:r>
              <a:rPr lang="es-MX" b="1" dirty="0" smtClean="0"/>
              <a:t>Requisitos </a:t>
            </a:r>
            <a:br>
              <a:rPr lang="es-MX" b="1" dirty="0" smtClean="0"/>
            </a:br>
            <a:r>
              <a:rPr lang="es-MX" b="1" dirty="0" smtClean="0"/>
              <a:t>de la </a:t>
            </a:r>
            <a:br>
              <a:rPr lang="es-MX" b="1" dirty="0" smtClean="0"/>
            </a:br>
            <a:r>
              <a:rPr lang="es-MX" b="1" dirty="0" smtClean="0"/>
              <a:t>Denuncia</a:t>
            </a:r>
            <a:endParaRPr lang="es-MX" b="1" dirty="0"/>
          </a:p>
        </p:txBody>
      </p:sp>
      <p:sp>
        <p:nvSpPr>
          <p:cNvPr id="4" name="3 Marcador de contenido"/>
          <p:cNvSpPr>
            <a:spLocks noGrp="1"/>
          </p:cNvSpPr>
          <p:nvPr>
            <p:ph sz="half" idx="2"/>
          </p:nvPr>
        </p:nvSpPr>
        <p:spPr>
          <a:xfrm>
            <a:off x="3502124" y="836712"/>
            <a:ext cx="7621489" cy="5616624"/>
          </a:xfrm>
        </p:spPr>
        <p:txBody>
          <a:bodyPr>
            <a:normAutofit/>
          </a:bodyPr>
          <a:lstStyle/>
          <a:p>
            <a:pPr algn="just"/>
            <a:r>
              <a:rPr lang="es-MX" b="1" dirty="0"/>
              <a:t>Artículo 237.</a:t>
            </a:r>
            <a:r>
              <a:rPr lang="es-MX" dirty="0"/>
              <a:t> La denuncia deberá presentarse por escrito ante la Dirección Ejecutiva de Asuntos Jurídicos, y cumplir con los siguientes requisitos</a:t>
            </a:r>
            <a:r>
              <a:rPr lang="es-MX" dirty="0" smtClean="0"/>
              <a:t>:</a:t>
            </a:r>
          </a:p>
          <a:p>
            <a:pPr algn="just"/>
            <a:endParaRPr lang="es-MX" sz="900" dirty="0"/>
          </a:p>
          <a:p>
            <a:pPr lvl="1" algn="just"/>
            <a:r>
              <a:rPr lang="es-MX" b="1" dirty="0"/>
              <a:t>I.</a:t>
            </a:r>
            <a:r>
              <a:rPr lang="es-MX" dirty="0"/>
              <a:t> </a:t>
            </a:r>
            <a:r>
              <a:rPr lang="es-MX" b="1" u="sng" dirty="0"/>
              <a:t>Nombre de la parte denunciante</a:t>
            </a:r>
            <a:r>
              <a:rPr lang="es-MX" dirty="0"/>
              <a:t>, con firma autógrafa o huella digital; </a:t>
            </a:r>
            <a:endParaRPr lang="es-MX" dirty="0" smtClean="0"/>
          </a:p>
          <a:p>
            <a:pPr lvl="1" algn="just"/>
            <a:endParaRPr lang="es-MX" sz="1000" dirty="0"/>
          </a:p>
          <a:p>
            <a:pPr lvl="1" algn="just"/>
            <a:r>
              <a:rPr lang="es-MX" b="1" dirty="0"/>
              <a:t>II.</a:t>
            </a:r>
            <a:r>
              <a:rPr lang="es-MX" dirty="0"/>
              <a:t> </a:t>
            </a:r>
            <a:r>
              <a:rPr lang="es-MX" b="1" u="sng" dirty="0"/>
              <a:t>Domicilio para oír y recibir notificaciones en la capital del Estado</a:t>
            </a:r>
            <a:r>
              <a:rPr lang="es-MX" dirty="0"/>
              <a:t>, en caso de que no se presente dicho requisito, estas se realizarán por estrados; </a:t>
            </a:r>
            <a:endParaRPr lang="es-MX" dirty="0" smtClean="0"/>
          </a:p>
          <a:p>
            <a:pPr lvl="1" algn="just"/>
            <a:endParaRPr lang="es-MX" sz="1000" dirty="0"/>
          </a:p>
          <a:p>
            <a:pPr lvl="1" algn="just"/>
            <a:r>
              <a:rPr lang="es-MX" b="1" dirty="0"/>
              <a:t>III.</a:t>
            </a:r>
            <a:r>
              <a:rPr lang="es-MX" dirty="0"/>
              <a:t> </a:t>
            </a:r>
            <a:r>
              <a:rPr lang="es-MX" b="1" u="sng" dirty="0"/>
              <a:t>Nombre y domicilio de la parte denunciada</a:t>
            </a:r>
            <a:r>
              <a:rPr lang="es-MX" dirty="0"/>
              <a:t>; </a:t>
            </a:r>
            <a:endParaRPr lang="es-MX" dirty="0" smtClean="0"/>
          </a:p>
          <a:p>
            <a:pPr lvl="1" algn="just"/>
            <a:endParaRPr lang="es-MX" sz="1000" dirty="0"/>
          </a:p>
          <a:p>
            <a:pPr lvl="1" algn="just"/>
            <a:r>
              <a:rPr lang="es-MX" b="1" dirty="0"/>
              <a:t>IV.</a:t>
            </a:r>
            <a:r>
              <a:rPr lang="es-MX" dirty="0"/>
              <a:t> </a:t>
            </a:r>
            <a:r>
              <a:rPr lang="es-MX" b="1" u="sng" dirty="0"/>
              <a:t>Documentos que sean necesarios para acreditar la personalidad</a:t>
            </a:r>
            <a:r>
              <a:rPr lang="es-MX" dirty="0"/>
              <a:t>. En el caso de partidos políticos, candidaturas independientes y asociaciones políticas estatales debidamente acreditadas ante el Consejo General o ante los consejos distritales o municipales, no será necesario acreditar su personalidad, bastará con hacer mención de la misma en la denuncia; </a:t>
            </a:r>
          </a:p>
          <a:p>
            <a:endParaRPr lang="es-MX" dirty="0"/>
          </a:p>
        </p:txBody>
      </p:sp>
    </p:spTree>
    <p:extLst>
      <p:ext uri="{BB962C8B-B14F-4D97-AF65-F5344CB8AC3E}">
        <p14:creationId xmlns:p14="http://schemas.microsoft.com/office/powerpoint/2010/main" val="28243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917948" y="1844824"/>
            <a:ext cx="8928992" cy="3384376"/>
          </a:xfrm>
        </p:spPr>
        <p:txBody>
          <a:bodyPr/>
          <a:lstStyle/>
          <a:p>
            <a:pPr lvl="1" algn="just"/>
            <a:r>
              <a:rPr lang="es-MX" b="1" dirty="0"/>
              <a:t>V.</a:t>
            </a:r>
            <a:r>
              <a:rPr lang="es-MX" dirty="0"/>
              <a:t> </a:t>
            </a:r>
            <a:r>
              <a:rPr lang="es-MX" b="1" u="sng" dirty="0"/>
              <a:t>Narración expresa y clara de los hechos </a:t>
            </a:r>
            <a:r>
              <a:rPr lang="es-MX" dirty="0"/>
              <a:t>en que se basa la denuncia y, de ser posible, los preceptos presuntamente violados; </a:t>
            </a:r>
            <a:endParaRPr lang="es-MX" dirty="0" smtClean="0"/>
          </a:p>
          <a:p>
            <a:pPr lvl="1" algn="just"/>
            <a:endParaRPr lang="es-MX" sz="1050" dirty="0"/>
          </a:p>
          <a:p>
            <a:pPr lvl="1" algn="just"/>
            <a:r>
              <a:rPr lang="es-MX" b="1" dirty="0"/>
              <a:t>VI.</a:t>
            </a:r>
            <a:r>
              <a:rPr lang="es-MX" dirty="0"/>
              <a:t> </a:t>
            </a:r>
            <a:r>
              <a:rPr lang="es-MX" b="1" u="sng" dirty="0"/>
              <a:t>Ofrecer y acompañar las pruebas </a:t>
            </a:r>
            <a:r>
              <a:rPr lang="es-MX" dirty="0"/>
              <a:t>en términos de la Ley de Medios, mencionando en su caso, la imposibilidad de exhibir aquellas que habiéndose solicitado oportunamente al órgano competente no le fueron entregadas, a fin de que acreditado lo anterior, sean requeridas al órgano correspondiente. Las pruebas deberán ser relacionadas con cada uno de los hechos; y </a:t>
            </a:r>
            <a:endParaRPr lang="es-MX" dirty="0" smtClean="0"/>
          </a:p>
          <a:p>
            <a:pPr lvl="1" algn="just"/>
            <a:endParaRPr lang="es-MX" sz="1000" dirty="0"/>
          </a:p>
          <a:p>
            <a:pPr lvl="1" algn="just"/>
            <a:r>
              <a:rPr lang="es-MX" b="1" dirty="0"/>
              <a:t>VII.</a:t>
            </a:r>
            <a:r>
              <a:rPr lang="es-MX" dirty="0"/>
              <a:t> </a:t>
            </a:r>
            <a:r>
              <a:rPr lang="es-MX" b="1" u="sng" dirty="0"/>
              <a:t>Copias necesarias </a:t>
            </a:r>
            <a:r>
              <a:rPr lang="es-MX" dirty="0"/>
              <a:t>de la denuncia y de sus anexos.</a:t>
            </a:r>
          </a:p>
          <a:p>
            <a:endParaRPr lang="es-MX" dirty="0"/>
          </a:p>
        </p:txBody>
      </p:sp>
    </p:spTree>
    <p:extLst>
      <p:ext uri="{BB962C8B-B14F-4D97-AF65-F5344CB8AC3E}">
        <p14:creationId xmlns:p14="http://schemas.microsoft.com/office/powerpoint/2010/main" val="180072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269876" y="1484784"/>
            <a:ext cx="9853737" cy="4752528"/>
          </a:xfrm>
        </p:spPr>
        <p:txBody>
          <a:bodyPr>
            <a:noAutofit/>
          </a:bodyPr>
          <a:lstStyle/>
          <a:p>
            <a:pPr algn="just"/>
            <a:r>
              <a:rPr lang="es-MX" sz="1800" b="1" dirty="0"/>
              <a:t>Artículo 238.</a:t>
            </a:r>
            <a:r>
              <a:rPr lang="es-MX" sz="1800" dirty="0"/>
              <a:t> Recibida la denuncia, de inmediato la Dirección Ejecutiva de Asuntos Jurídicos, procederá a: </a:t>
            </a:r>
            <a:endParaRPr lang="es-MX" sz="1800" dirty="0" smtClean="0"/>
          </a:p>
          <a:p>
            <a:pPr algn="just"/>
            <a:endParaRPr lang="es-MX" sz="300" dirty="0"/>
          </a:p>
          <a:p>
            <a:pPr lvl="1" algn="just"/>
            <a:r>
              <a:rPr lang="es-MX" sz="1600" b="1" dirty="0"/>
              <a:t>I.</a:t>
            </a:r>
            <a:r>
              <a:rPr lang="es-MX" sz="1600" dirty="0"/>
              <a:t> Su </a:t>
            </a:r>
            <a:r>
              <a:rPr lang="es-MX" sz="1600" b="1" u="sng" dirty="0"/>
              <a:t>registro</a:t>
            </a:r>
            <a:r>
              <a:rPr lang="es-MX" sz="1600" dirty="0"/>
              <a:t>, dentro del plazo de cuarenta y ocho horas posteriores a su recepción; </a:t>
            </a:r>
            <a:endParaRPr lang="es-MX" sz="1600" dirty="0" smtClean="0"/>
          </a:p>
          <a:p>
            <a:pPr lvl="1" algn="just"/>
            <a:endParaRPr lang="es-MX" sz="1000" dirty="0"/>
          </a:p>
          <a:p>
            <a:pPr lvl="1" algn="just"/>
            <a:r>
              <a:rPr lang="es-MX" sz="1600" b="1" dirty="0"/>
              <a:t>II.</a:t>
            </a:r>
            <a:r>
              <a:rPr lang="es-MX" sz="1600" dirty="0"/>
              <a:t> </a:t>
            </a:r>
            <a:r>
              <a:rPr lang="es-MX" sz="1600" b="1" u="sng" dirty="0"/>
              <a:t>Su revisión, dentro del plazo de cuarenta y ocho horas posteriores a su recepción</a:t>
            </a:r>
            <a:r>
              <a:rPr lang="es-MX" sz="1600" dirty="0"/>
              <a:t>, para determinar si debe prevenir a la parte denunciante o a la parte denunciada respecto de la omisión de los requisitos señalados en las fracciones III, IV, V y VII del artículo anterior, para que la subsane dentro del plazo improrrogable de veinticuatro horas. Del mismo modo, se prevendrá para que, dentro del plazo indicado, aclare su denuncia, cuando ésta sea imprecisa, vaga o genérica. En caso de no enmendar la omisión que se le requiera se tendrá por no presentada la denuncia; y </a:t>
            </a:r>
            <a:endParaRPr lang="es-MX" sz="1600" dirty="0" smtClean="0"/>
          </a:p>
          <a:p>
            <a:pPr lvl="1" algn="just"/>
            <a:endParaRPr lang="es-MX" sz="600" dirty="0"/>
          </a:p>
          <a:p>
            <a:pPr lvl="1" algn="just"/>
            <a:r>
              <a:rPr lang="es-MX" sz="1600" b="1" dirty="0"/>
              <a:t>III.</a:t>
            </a:r>
            <a:r>
              <a:rPr lang="es-MX" sz="1600" dirty="0"/>
              <a:t> En caso de ser procedente, </a:t>
            </a:r>
            <a:r>
              <a:rPr lang="es-MX" sz="1600" b="1" u="sng" dirty="0"/>
              <a:t>deberá determinar y realizar las diligencias necesarias para dictar medidas cautelares</a:t>
            </a:r>
            <a:r>
              <a:rPr lang="es-MX" sz="1600" dirty="0"/>
              <a:t>, dentro del plazo de cuarenta y ocho horas posteriores a las señaladas en las fracciones que preceden o desde que se subsanen las omisiones o se aclare la denuncia. El pronunciamiento respectivo se podrá impugnar ante el Tribunal Electoral.</a:t>
            </a:r>
          </a:p>
          <a:p>
            <a:endParaRPr lang="es-MX" sz="1600" dirty="0"/>
          </a:p>
        </p:txBody>
      </p:sp>
    </p:spTree>
    <p:extLst>
      <p:ext uri="{BB962C8B-B14F-4D97-AF65-F5344CB8AC3E}">
        <p14:creationId xmlns:p14="http://schemas.microsoft.com/office/powerpoint/2010/main" val="247660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70676" y="2924944"/>
            <a:ext cx="3131838" cy="1359024"/>
          </a:xfrm>
        </p:spPr>
        <p:txBody>
          <a:bodyPr>
            <a:normAutofit fontScale="90000"/>
          </a:bodyPr>
          <a:lstStyle/>
          <a:p>
            <a:pPr algn="ctr"/>
            <a:r>
              <a:rPr lang="es-MX" b="1" dirty="0" smtClean="0"/>
              <a:t>Desechamiento </a:t>
            </a:r>
            <a:br>
              <a:rPr lang="es-MX" b="1" dirty="0" smtClean="0"/>
            </a:br>
            <a:r>
              <a:rPr lang="es-MX" b="1" dirty="0" smtClean="0"/>
              <a:t>y </a:t>
            </a:r>
            <a:br>
              <a:rPr lang="es-MX" b="1" dirty="0" smtClean="0"/>
            </a:br>
            <a:r>
              <a:rPr lang="es-MX" b="1" dirty="0" smtClean="0"/>
              <a:t>Sobreseimiento</a:t>
            </a:r>
            <a:endParaRPr lang="es-MX" b="1" dirty="0"/>
          </a:p>
        </p:txBody>
      </p:sp>
      <p:sp>
        <p:nvSpPr>
          <p:cNvPr id="4" name="3 Marcador de contenido"/>
          <p:cNvSpPr>
            <a:spLocks noGrp="1"/>
          </p:cNvSpPr>
          <p:nvPr>
            <p:ph sz="half" idx="2"/>
          </p:nvPr>
        </p:nvSpPr>
        <p:spPr>
          <a:xfrm>
            <a:off x="837828" y="1556792"/>
            <a:ext cx="7549481" cy="4191000"/>
          </a:xfrm>
        </p:spPr>
        <p:txBody>
          <a:bodyPr>
            <a:normAutofit lnSpcReduction="10000"/>
          </a:bodyPr>
          <a:lstStyle/>
          <a:p>
            <a:pPr algn="just"/>
            <a:r>
              <a:rPr lang="es-MX" b="1" dirty="0"/>
              <a:t>Artículo 239.</a:t>
            </a:r>
            <a:r>
              <a:rPr lang="es-MX" dirty="0"/>
              <a:t> La denuncia será </a:t>
            </a:r>
            <a:r>
              <a:rPr lang="es-MX" b="1" u="sng" dirty="0"/>
              <a:t>desechada de plano </a:t>
            </a:r>
            <a:r>
              <a:rPr lang="es-MX" dirty="0"/>
              <a:t>por la Dirección Ejecutiva de Asuntos Jurídicos sin prevención alguna cuando no reúna los requisitos indicados en las </a:t>
            </a:r>
            <a:r>
              <a:rPr lang="es-MX" b="1" u="sng" dirty="0"/>
              <a:t>fracciones I y VI</a:t>
            </a:r>
            <a:r>
              <a:rPr lang="es-MX" dirty="0"/>
              <a:t>, del artículo </a:t>
            </a:r>
            <a:r>
              <a:rPr lang="es-MX" b="1" u="sng" dirty="0"/>
              <a:t>237</a:t>
            </a:r>
            <a:r>
              <a:rPr lang="es-MX" dirty="0"/>
              <a:t>, de esta Ley</a:t>
            </a:r>
            <a:r>
              <a:rPr lang="es-MX" dirty="0" smtClean="0"/>
              <a:t>.</a:t>
            </a:r>
            <a:endParaRPr lang="es-MX" dirty="0"/>
          </a:p>
          <a:p>
            <a:pPr algn="just"/>
            <a:r>
              <a:rPr lang="es-MX" dirty="0"/>
              <a:t>Ninguna denuncia se podrá desechar o sobreseer con argumentos o razonamientos que corresponden al estudio de fondo. Cualquier causa para desechar debe ser manifiesta</a:t>
            </a:r>
            <a:r>
              <a:rPr lang="es-MX" dirty="0" smtClean="0"/>
              <a:t>.</a:t>
            </a:r>
            <a:endParaRPr lang="es-MX" dirty="0"/>
          </a:p>
          <a:p>
            <a:pPr algn="just"/>
            <a:r>
              <a:rPr lang="es-MX" b="1" dirty="0"/>
              <a:t>Artículo 240.</a:t>
            </a:r>
            <a:r>
              <a:rPr lang="es-MX" dirty="0"/>
              <a:t> Procederá el </a:t>
            </a:r>
            <a:r>
              <a:rPr lang="es-MX" b="1" u="sng" dirty="0"/>
              <a:t>sobreseimiento</a:t>
            </a:r>
            <a:r>
              <a:rPr lang="es-MX" dirty="0"/>
              <a:t> de la denuncia cuando la </a:t>
            </a:r>
            <a:r>
              <a:rPr lang="es-MX" b="1" u="sng" dirty="0"/>
              <a:t>parte denunciante presente escrito de desistimient</a:t>
            </a:r>
            <a:r>
              <a:rPr lang="es-MX" dirty="0"/>
              <a:t>o. Será improcedente si se afectan intereses públicos o difusos. </a:t>
            </a:r>
          </a:p>
          <a:p>
            <a:pPr algn="just"/>
            <a:r>
              <a:rPr lang="es-MX" dirty="0"/>
              <a:t>La Dirección Ejecutiva de Asuntos Jurídicos notificará a la parte denunciante el acuerdo correspondiente.</a:t>
            </a:r>
          </a:p>
          <a:p>
            <a:endParaRPr lang="es-MX" dirty="0"/>
          </a:p>
        </p:txBody>
      </p:sp>
    </p:spTree>
    <p:extLst>
      <p:ext uri="{BB962C8B-B14F-4D97-AF65-F5344CB8AC3E}">
        <p14:creationId xmlns:p14="http://schemas.microsoft.com/office/powerpoint/2010/main" val="342651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484784"/>
            <a:ext cx="9637713" cy="4191000"/>
          </a:xfrm>
        </p:spPr>
        <p:txBody>
          <a:bodyPr>
            <a:normAutofit fontScale="92500" lnSpcReduction="20000"/>
          </a:bodyPr>
          <a:lstStyle/>
          <a:p>
            <a:pPr algn="just"/>
            <a:r>
              <a:rPr lang="es-MX" sz="2200" b="1" dirty="0"/>
              <a:t>Artículo 241.</a:t>
            </a:r>
            <a:r>
              <a:rPr lang="es-MX" sz="2200" dirty="0"/>
              <a:t> La Dirección Ejecutiva de Asuntos Jurídicos llevará un </a:t>
            </a:r>
            <a:r>
              <a:rPr lang="es-MX" sz="2200" b="1" u="sng" dirty="0"/>
              <a:t>registro</a:t>
            </a:r>
            <a:r>
              <a:rPr lang="es-MX" sz="2200" dirty="0"/>
              <a:t> </a:t>
            </a:r>
            <a:r>
              <a:rPr lang="es-MX" sz="2200" b="1" u="sng" dirty="0"/>
              <a:t>de las denuncias que se tengan por no presentadas</a:t>
            </a:r>
            <a:r>
              <a:rPr lang="es-MX" sz="2200" dirty="0"/>
              <a:t>, desechadas y las que se sobresean, informando de ello al Consejo General y al Tribunal Electoral por conducto de la Dirección Ejecutiva de Asuntos Jurídicos</a:t>
            </a:r>
            <a:r>
              <a:rPr lang="es-MX" sz="2200" dirty="0" smtClean="0"/>
              <a:t>.</a:t>
            </a:r>
          </a:p>
          <a:p>
            <a:pPr algn="just"/>
            <a:endParaRPr lang="es-MX" sz="300" dirty="0"/>
          </a:p>
          <a:p>
            <a:pPr algn="just"/>
            <a:r>
              <a:rPr lang="es-MX" sz="2200" b="1" dirty="0"/>
              <a:t>Artículo 242.</a:t>
            </a:r>
            <a:r>
              <a:rPr lang="es-MX" sz="2200" dirty="0"/>
              <a:t> La </a:t>
            </a:r>
            <a:r>
              <a:rPr lang="es-MX" sz="2200" u="sng" dirty="0"/>
              <a:t>Dirección Ejecutiva de Asuntos Jurídicos </a:t>
            </a:r>
            <a:r>
              <a:rPr lang="es-MX" sz="2200" dirty="0"/>
              <a:t>contará con un </a:t>
            </a:r>
            <a:r>
              <a:rPr lang="es-MX" sz="2200" b="1" u="sng" dirty="0"/>
              <a:t>plazo</a:t>
            </a:r>
            <a:r>
              <a:rPr lang="es-MX" sz="2200" dirty="0"/>
              <a:t> de hasta </a:t>
            </a:r>
            <a:r>
              <a:rPr lang="es-MX" sz="2200" b="1" u="sng" dirty="0"/>
              <a:t>cuarenta y ocho horas</a:t>
            </a:r>
            <a:r>
              <a:rPr lang="es-MX" sz="2200" dirty="0"/>
              <a:t>, contadas a partir del momento en que reciba la denuncia, para emitir </a:t>
            </a:r>
            <a:r>
              <a:rPr lang="es-MX" sz="2200" b="1" u="sng" dirty="0"/>
              <a:t>acuerdo de admisión, prevención</a:t>
            </a:r>
            <a:r>
              <a:rPr lang="es-MX" sz="2200" dirty="0"/>
              <a:t> </a:t>
            </a:r>
            <a:r>
              <a:rPr lang="es-MX" sz="2200" b="1" u="sng" dirty="0"/>
              <a:t>o</a:t>
            </a:r>
            <a:r>
              <a:rPr lang="es-MX" sz="2200" dirty="0"/>
              <a:t> propuesta de </a:t>
            </a:r>
            <a:r>
              <a:rPr lang="es-MX" sz="2200" b="1" u="sng" dirty="0"/>
              <a:t>desechamiento</a:t>
            </a:r>
            <a:r>
              <a:rPr lang="es-MX" sz="2200" dirty="0"/>
              <a:t>. Sin perjuicio que en el momento procesal oportuno pueda determinar el sobreseimiento respectivo. </a:t>
            </a:r>
          </a:p>
          <a:p>
            <a:pPr algn="just"/>
            <a:r>
              <a:rPr lang="es-MX" sz="2200" dirty="0"/>
              <a:t>Cuando se prevenga a la parte denunciante, el plazo para dictar la determinación que corresponda será de hasta </a:t>
            </a:r>
            <a:r>
              <a:rPr lang="es-MX" sz="2200" b="1" u="sng" dirty="0"/>
              <a:t>veinticuatro horas </a:t>
            </a:r>
            <a:r>
              <a:rPr lang="es-MX" sz="2200" dirty="0"/>
              <a:t>contadas a partir de la recepción del desahogo de la prevención, o de la fecha en que termine el plazo concedido para </a:t>
            </a:r>
            <a:r>
              <a:rPr lang="es-MX" sz="2200" b="1" u="sng" dirty="0"/>
              <a:t>cumplir con la prevención</a:t>
            </a:r>
            <a:r>
              <a:rPr lang="es-MX" sz="2200" dirty="0"/>
              <a:t> sin que se hubiese hecho manifestación alguna.</a:t>
            </a:r>
          </a:p>
          <a:p>
            <a:endParaRPr lang="es-MX" dirty="0"/>
          </a:p>
        </p:txBody>
      </p:sp>
    </p:spTree>
    <p:extLst>
      <p:ext uri="{BB962C8B-B14F-4D97-AF65-F5344CB8AC3E}">
        <p14:creationId xmlns:p14="http://schemas.microsoft.com/office/powerpoint/2010/main" val="30604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3812" y="2636912"/>
            <a:ext cx="3312368" cy="1143000"/>
          </a:xfrm>
        </p:spPr>
        <p:txBody>
          <a:bodyPr/>
          <a:lstStyle/>
          <a:p>
            <a:r>
              <a:rPr lang="es-MX" b="1" dirty="0" smtClean="0"/>
              <a:t>Emplazamiento</a:t>
            </a:r>
            <a:endParaRPr lang="es-MX" b="1" dirty="0"/>
          </a:p>
        </p:txBody>
      </p:sp>
      <p:sp>
        <p:nvSpPr>
          <p:cNvPr id="4" name="3 Marcador de contenido"/>
          <p:cNvSpPr>
            <a:spLocks noGrp="1"/>
          </p:cNvSpPr>
          <p:nvPr>
            <p:ph sz="half" idx="2"/>
          </p:nvPr>
        </p:nvSpPr>
        <p:spPr>
          <a:xfrm>
            <a:off x="3934172" y="1412776"/>
            <a:ext cx="7189441" cy="4607024"/>
          </a:xfrm>
        </p:spPr>
        <p:txBody>
          <a:bodyPr>
            <a:normAutofit/>
          </a:bodyPr>
          <a:lstStyle/>
          <a:p>
            <a:pPr algn="just"/>
            <a:r>
              <a:rPr lang="es-MX" b="1" dirty="0"/>
              <a:t>Artículo 243.</a:t>
            </a:r>
            <a:r>
              <a:rPr lang="es-MX" dirty="0"/>
              <a:t> Cuando la Dirección Ejecutiva de Asuntos Jurídicos admita la denuncia, </a:t>
            </a:r>
            <a:r>
              <a:rPr lang="es-MX" b="1" u="sng" dirty="0"/>
              <a:t>emplazará </a:t>
            </a:r>
            <a:r>
              <a:rPr lang="es-MX" dirty="0"/>
              <a:t>a la parte denunciante y a la parte denunciada </a:t>
            </a:r>
            <a:r>
              <a:rPr lang="es-MX" b="1" u="sng" dirty="0"/>
              <a:t>para que comparezcan a una audiencia de pruebas </a:t>
            </a:r>
            <a:r>
              <a:rPr lang="es-MX" dirty="0"/>
              <a:t>y alegatos, que tendrá lugar dentro del plazo de cuarenta y ocho horas posteriores a la admisión. </a:t>
            </a:r>
            <a:endParaRPr lang="es-MX" dirty="0" smtClean="0"/>
          </a:p>
          <a:p>
            <a:pPr algn="just"/>
            <a:endParaRPr lang="es-MX" sz="100" dirty="0"/>
          </a:p>
          <a:p>
            <a:pPr algn="just"/>
            <a:r>
              <a:rPr lang="es-MX" dirty="0"/>
              <a:t>En el acuerdo que ordene el emplazamiento se le informará a la parte denunciada de la infracción que se le imputa y se le correrá traslado de la denuncia con sus anexos. </a:t>
            </a:r>
            <a:endParaRPr lang="es-MX" dirty="0" smtClean="0"/>
          </a:p>
          <a:p>
            <a:pPr algn="just"/>
            <a:endParaRPr lang="es-MX" sz="100" dirty="0"/>
          </a:p>
          <a:p>
            <a:pPr algn="just"/>
            <a:r>
              <a:rPr lang="es-MX" b="1" u="sng" dirty="0"/>
              <a:t>En</a:t>
            </a:r>
            <a:r>
              <a:rPr lang="es-MX" b="1" dirty="0"/>
              <a:t> </a:t>
            </a:r>
            <a:r>
              <a:rPr lang="es-MX" b="1" u="sng" dirty="0"/>
              <a:t>la</a:t>
            </a:r>
            <a:r>
              <a:rPr lang="es-MX" b="1" dirty="0"/>
              <a:t> </a:t>
            </a:r>
            <a:r>
              <a:rPr lang="es-MX" dirty="0"/>
              <a:t>referida </a:t>
            </a:r>
            <a:r>
              <a:rPr lang="es-MX" b="1" u="sng" dirty="0"/>
              <a:t>audiencia</a:t>
            </a:r>
            <a:r>
              <a:rPr lang="es-MX" dirty="0"/>
              <a:t> la </a:t>
            </a:r>
            <a:r>
              <a:rPr lang="es-MX" b="1" u="sng" dirty="0"/>
              <a:t>parte</a:t>
            </a:r>
            <a:r>
              <a:rPr lang="es-MX" dirty="0"/>
              <a:t> </a:t>
            </a:r>
            <a:r>
              <a:rPr lang="es-MX" b="1" u="sng" dirty="0"/>
              <a:t>denunciada </a:t>
            </a:r>
            <a:r>
              <a:rPr lang="es-MX" b="1" dirty="0"/>
              <a:t>responderá</a:t>
            </a:r>
            <a:r>
              <a:rPr lang="es-MX" dirty="0"/>
              <a:t> el </a:t>
            </a:r>
            <a:r>
              <a:rPr lang="es-MX" b="1" u="sng" dirty="0"/>
              <a:t>emplazamiento</a:t>
            </a:r>
            <a:r>
              <a:rPr lang="es-MX" dirty="0"/>
              <a:t>, así como ofrecerá y aportará pruebas.</a:t>
            </a:r>
          </a:p>
          <a:p>
            <a:endParaRPr lang="es-MX" dirty="0"/>
          </a:p>
        </p:txBody>
      </p:sp>
    </p:spTree>
    <p:extLst>
      <p:ext uri="{BB962C8B-B14F-4D97-AF65-F5344CB8AC3E}">
        <p14:creationId xmlns:p14="http://schemas.microsoft.com/office/powerpoint/2010/main" val="21010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62564" y="2852936"/>
            <a:ext cx="4139950" cy="1143000"/>
          </a:xfrm>
        </p:spPr>
        <p:txBody>
          <a:bodyPr>
            <a:normAutofit fontScale="90000"/>
          </a:bodyPr>
          <a:lstStyle/>
          <a:p>
            <a:pPr algn="ctr"/>
            <a:r>
              <a:rPr lang="es-MX" b="1" dirty="0" smtClean="0"/>
              <a:t>Audiencia </a:t>
            </a:r>
            <a:br>
              <a:rPr lang="es-MX" b="1" dirty="0" smtClean="0"/>
            </a:br>
            <a:r>
              <a:rPr lang="es-MX" b="1" dirty="0" smtClean="0"/>
              <a:t>de </a:t>
            </a:r>
            <a:br>
              <a:rPr lang="es-MX" b="1" dirty="0" smtClean="0"/>
            </a:br>
            <a:r>
              <a:rPr lang="es-MX" b="1" dirty="0" smtClean="0"/>
              <a:t>Pruebas y Alegatos</a:t>
            </a:r>
            <a:endParaRPr lang="es-MX" b="1" dirty="0"/>
          </a:p>
        </p:txBody>
      </p:sp>
      <p:sp>
        <p:nvSpPr>
          <p:cNvPr id="4" name="3 Marcador de contenido"/>
          <p:cNvSpPr>
            <a:spLocks noGrp="1"/>
          </p:cNvSpPr>
          <p:nvPr>
            <p:ph sz="half" idx="2"/>
          </p:nvPr>
        </p:nvSpPr>
        <p:spPr>
          <a:xfrm>
            <a:off x="981844" y="2636912"/>
            <a:ext cx="6408713" cy="2016224"/>
          </a:xfrm>
        </p:spPr>
        <p:txBody>
          <a:bodyPr/>
          <a:lstStyle/>
          <a:p>
            <a:pPr algn="just"/>
            <a:r>
              <a:rPr lang="es-MX" b="1" dirty="0"/>
              <a:t>Artículo 244.</a:t>
            </a:r>
            <a:r>
              <a:rPr lang="es-MX" dirty="0"/>
              <a:t> La audiencia de pruebas y alegatos </a:t>
            </a:r>
            <a:r>
              <a:rPr lang="es-MX" b="1" dirty="0"/>
              <a:t>se realizará de manera ininterrumpida, en forma oral y será conducida por la Dirección Ejecutiva de Asuntos Jurídicos</a:t>
            </a:r>
            <a:r>
              <a:rPr lang="es-MX" dirty="0"/>
              <a:t>, debiéndose levantar acta de su desarrollo</a:t>
            </a:r>
            <a:r>
              <a:rPr lang="es-MX" dirty="0" smtClean="0"/>
              <a:t>.</a:t>
            </a:r>
            <a:endParaRPr lang="es-MX" dirty="0"/>
          </a:p>
          <a:p>
            <a:endParaRPr lang="es-MX" dirty="0"/>
          </a:p>
        </p:txBody>
      </p:sp>
    </p:spTree>
    <p:extLst>
      <p:ext uri="{BB962C8B-B14F-4D97-AF65-F5344CB8AC3E}">
        <p14:creationId xmlns:p14="http://schemas.microsoft.com/office/powerpoint/2010/main" val="154467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7828" y="2924944"/>
            <a:ext cx="2868962" cy="839688"/>
          </a:xfrm>
        </p:spPr>
        <p:txBody>
          <a:bodyPr>
            <a:normAutofit/>
          </a:bodyPr>
          <a:lstStyle/>
          <a:p>
            <a:pPr algn="ctr"/>
            <a:r>
              <a:rPr lang="es-MX" sz="3600" b="1" dirty="0" smtClean="0"/>
              <a:t>Pruebas</a:t>
            </a:r>
            <a:endParaRPr lang="es-MX" sz="3600" b="1" dirty="0"/>
          </a:p>
        </p:txBody>
      </p:sp>
      <p:sp>
        <p:nvSpPr>
          <p:cNvPr id="4" name="3 Marcador de contenido"/>
          <p:cNvSpPr>
            <a:spLocks noGrp="1"/>
          </p:cNvSpPr>
          <p:nvPr>
            <p:ph sz="half" idx="2"/>
          </p:nvPr>
        </p:nvSpPr>
        <p:spPr>
          <a:xfrm>
            <a:off x="3718148" y="980728"/>
            <a:ext cx="7704856" cy="5111080"/>
          </a:xfrm>
        </p:spPr>
        <p:txBody>
          <a:bodyPr>
            <a:normAutofit fontScale="92500" lnSpcReduction="20000"/>
          </a:bodyPr>
          <a:lstStyle/>
          <a:p>
            <a:pPr algn="just"/>
            <a:r>
              <a:rPr lang="es-MX" b="1" dirty="0" smtClean="0"/>
              <a:t>Artículo </a:t>
            </a:r>
            <a:r>
              <a:rPr lang="es-MX" b="1" dirty="0"/>
              <a:t>245.</a:t>
            </a:r>
            <a:r>
              <a:rPr lang="es-MX" dirty="0"/>
              <a:t> En el procedimiento especial no serán </a:t>
            </a:r>
            <a:r>
              <a:rPr lang="es-MX" b="1" u="sng" dirty="0"/>
              <a:t>admitidas más pruebas que la documental y la técnica</a:t>
            </a:r>
            <a:r>
              <a:rPr lang="es-MX" dirty="0"/>
              <a:t>, esta última será desahogada siempre y cuando los plazos así lo permitan en atención al proceso electoral, y el oferente aporte los medios para tal efecto en el curso de la audiencia.</a:t>
            </a:r>
          </a:p>
          <a:p>
            <a:pPr algn="just"/>
            <a:r>
              <a:rPr lang="es-MX" b="1" dirty="0" smtClean="0"/>
              <a:t>Artículo </a:t>
            </a:r>
            <a:r>
              <a:rPr lang="es-MX" b="1" dirty="0"/>
              <a:t>246.</a:t>
            </a:r>
            <a:r>
              <a:rPr lang="es-MX" dirty="0"/>
              <a:t> La confesional y la testimonial podrán ser admitidas cuando se ofrezcan en acta levantada ante fedatario público que las haya recibido directamente de los declarantes, y siempre que estos últimos queden debidamente identificados y asienten la razón de su dicho</a:t>
            </a:r>
            <a:r>
              <a:rPr lang="es-MX" dirty="0" smtClean="0"/>
              <a:t>.</a:t>
            </a:r>
            <a:endParaRPr lang="es-MX" dirty="0"/>
          </a:p>
          <a:p>
            <a:pPr algn="just"/>
            <a:r>
              <a:rPr lang="es-MX" b="1" dirty="0"/>
              <a:t>Artículo 247.</a:t>
            </a:r>
            <a:r>
              <a:rPr lang="es-MX" dirty="0"/>
              <a:t> El procedimiento especial sancionador </a:t>
            </a:r>
            <a:r>
              <a:rPr lang="es-MX" b="1" u="sng" dirty="0"/>
              <a:t>en materia de pruebas se rige predominantemente por el principio dispositivo</a:t>
            </a:r>
            <a:r>
              <a:rPr lang="es-MX" dirty="0"/>
              <a:t>. Quien denuncie debe aportar las pruebas o señalar las que se deban recabar, siempre que exista un impedimento justificado para no hacerlo por sí mismo. </a:t>
            </a:r>
          </a:p>
          <a:p>
            <a:pPr algn="just"/>
            <a:r>
              <a:rPr lang="es-MX" dirty="0"/>
              <a:t>La autoridad instructora podrá ordenar el desahogo de las pruebas de inspección o pericial que estime necesarias para la resolución, siempre y cuando la violación reclamada lo amerite, los plazos así lo permitan y sean determinantes para el esclarecimiento de los hechos denunciados.</a:t>
            </a:r>
            <a:endParaRPr lang="es-MX" b="1" dirty="0"/>
          </a:p>
          <a:p>
            <a:pPr algn="just"/>
            <a:endParaRPr lang="es-MX" dirty="0"/>
          </a:p>
          <a:p>
            <a:endParaRPr lang="es-MX" dirty="0"/>
          </a:p>
        </p:txBody>
      </p:sp>
    </p:spTree>
    <p:extLst>
      <p:ext uri="{BB962C8B-B14F-4D97-AF65-F5344CB8AC3E}">
        <p14:creationId xmlns:p14="http://schemas.microsoft.com/office/powerpoint/2010/main" val="315830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765820" y="1196752"/>
            <a:ext cx="7488832" cy="4823048"/>
          </a:xfrm>
        </p:spPr>
        <p:txBody>
          <a:bodyPr>
            <a:normAutofit/>
          </a:bodyPr>
          <a:lstStyle/>
          <a:p>
            <a:pPr algn="just"/>
            <a:r>
              <a:rPr lang="es-MX" b="1" dirty="0" smtClean="0"/>
              <a:t>Artículo </a:t>
            </a:r>
            <a:r>
              <a:rPr lang="es-MX" b="1" dirty="0"/>
              <a:t>248</a:t>
            </a:r>
            <a:r>
              <a:rPr lang="es-MX" dirty="0"/>
              <a:t> La </a:t>
            </a:r>
            <a:r>
              <a:rPr lang="es-MX" b="1" u="sng" dirty="0"/>
              <a:t>falta de asistencia </a:t>
            </a:r>
            <a:r>
              <a:rPr lang="es-MX" dirty="0"/>
              <a:t>de las partes no impedirá la celebración de la audiencia en el día y hora señalados. La audiencia se desarrollará en los siguientes términos: </a:t>
            </a:r>
            <a:endParaRPr lang="es-MX" dirty="0" smtClean="0"/>
          </a:p>
          <a:p>
            <a:pPr algn="just"/>
            <a:endParaRPr lang="es-MX" sz="800" dirty="0"/>
          </a:p>
          <a:p>
            <a:pPr lvl="1" algn="just"/>
            <a:r>
              <a:rPr lang="es-MX" b="1" dirty="0"/>
              <a:t>I.</a:t>
            </a:r>
            <a:r>
              <a:rPr lang="es-MX" dirty="0"/>
              <a:t> Abierta la audiencia, se </a:t>
            </a:r>
            <a:r>
              <a:rPr lang="es-MX" b="1" u="sng" dirty="0"/>
              <a:t>dará el uso de la voz a la parte denunciante </a:t>
            </a:r>
            <a:r>
              <a:rPr lang="es-MX" dirty="0"/>
              <a:t>a fin de que, en una intervención no mayor a treinta minutos, resuma el hecho que motivó la denuncia y haga una relación de las pruebas que a su juicio la corroboran, lo cual podrá presentar por escrito, antes de que inicie la audiencia</a:t>
            </a:r>
            <a:r>
              <a:rPr lang="es-MX" dirty="0" smtClean="0"/>
              <a:t>;</a:t>
            </a:r>
          </a:p>
          <a:p>
            <a:pPr lvl="1" algn="just"/>
            <a:endParaRPr lang="es-MX" sz="1100" dirty="0"/>
          </a:p>
          <a:p>
            <a:pPr lvl="1" algn="just"/>
            <a:r>
              <a:rPr lang="es-MX" b="1" dirty="0"/>
              <a:t>II.</a:t>
            </a:r>
            <a:r>
              <a:rPr lang="es-MX" dirty="0"/>
              <a:t> Acto seguido, </a:t>
            </a:r>
            <a:r>
              <a:rPr lang="es-MX" b="1" u="sng" dirty="0"/>
              <a:t>se dará el uso de la voz a la parte denunciada</a:t>
            </a:r>
            <a:r>
              <a:rPr lang="es-MX" dirty="0"/>
              <a:t>, a fin de que, en un tiempo no mayor a treinta minutos, responda a la denuncia, ofreciendo las pruebas que a su juicio desvirtúen la imputación que se realiza, lo cual podrá presentar por escrito; </a:t>
            </a:r>
          </a:p>
          <a:p>
            <a:endParaRPr lang="es-MX" dirty="0"/>
          </a:p>
        </p:txBody>
      </p:sp>
      <p:sp>
        <p:nvSpPr>
          <p:cNvPr id="5" name="1 Título"/>
          <p:cNvSpPr>
            <a:spLocks noGrp="1"/>
          </p:cNvSpPr>
          <p:nvPr>
            <p:ph type="title"/>
          </p:nvPr>
        </p:nvSpPr>
        <p:spPr>
          <a:xfrm>
            <a:off x="8398668" y="2348880"/>
            <a:ext cx="2940970" cy="1919808"/>
          </a:xfrm>
        </p:spPr>
        <p:txBody>
          <a:bodyPr>
            <a:normAutofit fontScale="90000"/>
          </a:bodyPr>
          <a:lstStyle/>
          <a:p>
            <a:pPr algn="ctr"/>
            <a:r>
              <a:rPr lang="es-MX" sz="3600" b="1" dirty="0" smtClean="0"/>
              <a:t>Desarrollo de la Audiencia de Pruebas y Alegatos</a:t>
            </a:r>
            <a:endParaRPr lang="es-MX" sz="3600" b="1" dirty="0"/>
          </a:p>
        </p:txBody>
      </p:sp>
    </p:spTree>
    <p:extLst>
      <p:ext uri="{BB962C8B-B14F-4D97-AF65-F5344CB8AC3E}">
        <p14:creationId xmlns:p14="http://schemas.microsoft.com/office/powerpoint/2010/main" val="5591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628800"/>
            <a:ext cx="9289032" cy="3960440"/>
          </a:xfrm>
        </p:spPr>
        <p:txBody>
          <a:bodyPr>
            <a:normAutofit/>
          </a:bodyPr>
          <a:lstStyle/>
          <a:p>
            <a:pPr algn="just"/>
            <a:r>
              <a:rPr lang="es-MX" b="1" dirty="0"/>
              <a:t>III.</a:t>
            </a:r>
            <a:r>
              <a:rPr lang="es-MX" dirty="0"/>
              <a:t> El personal de la Dirección Ejecutiva de Asuntos Jurídicos resolverá sobre la admisión de pruebas y acto seguido procederá a su desahogo; y </a:t>
            </a:r>
          </a:p>
          <a:p>
            <a:pPr algn="just"/>
            <a:r>
              <a:rPr lang="es-MX" b="1" dirty="0"/>
              <a:t>IV.</a:t>
            </a:r>
            <a:r>
              <a:rPr lang="es-MX" dirty="0"/>
              <a:t> Concluido el desahogo de las pruebas, la Dirección Ejecutiva de Asuntos Jurídicos concederá en forma sucesiva el uso de la voz a la parte denunciante y a la parte denunciada, o a sus representantes, quienes podrán </a:t>
            </a:r>
            <a:r>
              <a:rPr lang="es-MX" b="1" u="sng" dirty="0"/>
              <a:t>alegar en forma escrita o verbal por una sola vez y en tiempo no mayor a quince minutos cada uno</a:t>
            </a:r>
            <a:r>
              <a:rPr lang="es-MX" dirty="0" smtClean="0"/>
              <a:t>.</a:t>
            </a:r>
            <a:endParaRPr lang="es-MX" dirty="0"/>
          </a:p>
          <a:p>
            <a:pPr algn="just"/>
            <a:r>
              <a:rPr lang="es-MX" dirty="0"/>
              <a:t>En todo caso, la falta de asistencia de la parte denunciada no genera presunción alguna respecto a la veracidad de los hechos que se le imputan.</a:t>
            </a:r>
          </a:p>
          <a:p>
            <a:endParaRPr lang="es-MX" dirty="0"/>
          </a:p>
        </p:txBody>
      </p:sp>
    </p:spTree>
    <p:extLst>
      <p:ext uri="{BB962C8B-B14F-4D97-AF65-F5344CB8AC3E}">
        <p14:creationId xmlns:p14="http://schemas.microsoft.com/office/powerpoint/2010/main" val="6605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89956" y="77383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4000" dirty="0" smtClean="0">
                <a:solidFill>
                  <a:schemeClr val="accent4">
                    <a:lumMod val="50000"/>
                  </a:schemeClr>
                </a:solidFill>
                <a:latin typeface="Gothic720 BT" panose="020C0603020203020204" pitchFamily="34" charset="0"/>
              </a:rPr>
              <a:t>Fundamentación</a:t>
            </a:r>
            <a:endParaRPr lang="es-MX" sz="4000" dirty="0">
              <a:solidFill>
                <a:schemeClr val="accent4">
                  <a:lumMod val="50000"/>
                </a:schemeClr>
              </a:solidFill>
              <a:latin typeface="Gothic720 BT" panose="020C0603020203020204" pitchFamily="34" charset="0"/>
            </a:endParaRPr>
          </a:p>
        </p:txBody>
      </p:sp>
      <p:sp>
        <p:nvSpPr>
          <p:cNvPr id="3" name="2 Marcador de contenido"/>
          <p:cNvSpPr txBox="1">
            <a:spLocks/>
          </p:cNvSpPr>
          <p:nvPr/>
        </p:nvSpPr>
        <p:spPr>
          <a:xfrm>
            <a:off x="909836" y="1916832"/>
            <a:ext cx="10225136" cy="43204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419" sz="2000" b="1" dirty="0" smtClean="0">
                <a:latin typeface="Gothic720 BT" panose="020C0603020203020204" pitchFamily="34" charset="0"/>
              </a:rPr>
              <a:t>Artículo 2, del </a:t>
            </a:r>
            <a:r>
              <a:rPr lang="es-MX" sz="2000" b="1" dirty="0" smtClean="0">
                <a:latin typeface="Gothic720 BT" panose="020C0603020203020204" pitchFamily="34" charset="0"/>
              </a:rPr>
              <a:t>Reglamento de la Oficialía Electoral del Instituto Electoral del Estado de ´Querétaro.</a:t>
            </a:r>
            <a:endParaRPr lang="es-419" sz="2000" b="1" dirty="0" smtClean="0">
              <a:latin typeface="Gothic720 BT" panose="020C0603020203020204" pitchFamily="34" charset="0"/>
            </a:endParaRPr>
          </a:p>
          <a:p>
            <a:pPr marL="0" indent="0" algn="ctr">
              <a:buFont typeface="Arial" panose="020B0604020202020204" pitchFamily="34" charset="0"/>
              <a:buNone/>
            </a:pPr>
            <a:endParaRPr lang="es-MX" sz="1050" b="1" dirty="0" smtClean="0">
              <a:latin typeface="Gothic720 BT" panose="020C0603020203020204" pitchFamily="34" charset="0"/>
            </a:endParaRPr>
          </a:p>
          <a:p>
            <a:pPr algn="just"/>
            <a:r>
              <a:rPr lang="es-MX" sz="2000" b="1" dirty="0" smtClean="0">
                <a:latin typeface="Gothic720 BT" panose="020C0603020203020204" pitchFamily="34" charset="0"/>
              </a:rPr>
              <a:t>Fracción XIV. Acto o hecho: </a:t>
            </a:r>
            <a:r>
              <a:rPr lang="es-MX" sz="2000" dirty="0" smtClean="0">
                <a:latin typeface="Gothic720 BT" panose="020C0603020203020204" pitchFamily="34" charset="0"/>
              </a:rPr>
              <a:t>Cualquier situación o acontecimiento susceptible de generar consecuencias de naturaleza electoral y que puede ser objeto de la fe pública ejercida por la Oficialía.</a:t>
            </a:r>
          </a:p>
          <a:p>
            <a:pPr algn="just"/>
            <a:endParaRPr lang="es-MX" sz="1400" b="1" dirty="0" smtClean="0">
              <a:latin typeface="Gothic720 BT" panose="020C0603020203020204" pitchFamily="34" charset="0"/>
            </a:endParaRPr>
          </a:p>
          <a:p>
            <a:pPr algn="just"/>
            <a:r>
              <a:rPr lang="es-MX" sz="2000" b="1" dirty="0" smtClean="0">
                <a:latin typeface="Gothic720 BT" panose="020C0603020203020204" pitchFamily="34" charset="0"/>
              </a:rPr>
              <a:t>Fracción XV. Fe pública:</a:t>
            </a:r>
            <a:r>
              <a:rPr lang="es-MX" sz="2000" dirty="0" smtClean="0">
                <a:latin typeface="Gothic720 BT" panose="020C0603020203020204" pitchFamily="34" charset="0"/>
              </a:rPr>
              <a:t> Atributo del estado ejercido a través del </a:t>
            </a:r>
            <a:r>
              <a:rPr lang="es-MX" sz="2000" b="1" dirty="0" smtClean="0">
                <a:latin typeface="Gothic720 BT" panose="020C0603020203020204" pitchFamily="34" charset="0"/>
              </a:rPr>
              <a:t>funcionariado</a:t>
            </a:r>
            <a:r>
              <a:rPr lang="es-MX" sz="2000" dirty="0" smtClean="0">
                <a:latin typeface="Gothic720 BT" panose="020C0603020203020204" pitchFamily="34" charset="0"/>
              </a:rPr>
              <a:t> del Instituto, o del notariado público para </a:t>
            </a:r>
            <a:r>
              <a:rPr lang="es-MX" sz="2000" b="1" dirty="0" smtClean="0">
                <a:latin typeface="Gothic720 BT" panose="020C0603020203020204" pitchFamily="34" charset="0"/>
              </a:rPr>
              <a:t>garantizar</a:t>
            </a:r>
            <a:r>
              <a:rPr lang="es-MX" sz="2000" dirty="0" smtClean="0">
                <a:latin typeface="Gothic720 BT" panose="020C0603020203020204" pitchFamily="34" charset="0"/>
              </a:rPr>
              <a:t> la </a:t>
            </a:r>
            <a:r>
              <a:rPr lang="es-MX" sz="2000" b="1" dirty="0" smtClean="0">
                <a:latin typeface="Gothic720 BT" panose="020C0603020203020204" pitchFamily="34" charset="0"/>
              </a:rPr>
              <a:t>veracidad</a:t>
            </a:r>
            <a:r>
              <a:rPr lang="es-MX" sz="2000" dirty="0" smtClean="0">
                <a:latin typeface="Gothic720 BT" panose="020C0603020203020204" pitchFamily="34" charset="0"/>
              </a:rPr>
              <a:t> de determinados </a:t>
            </a:r>
            <a:r>
              <a:rPr lang="es-MX" sz="2000" b="1" dirty="0" smtClean="0">
                <a:latin typeface="Gothic720 BT" panose="020C0603020203020204" pitchFamily="34" charset="0"/>
              </a:rPr>
              <a:t>actos o hechos </a:t>
            </a:r>
            <a:r>
              <a:rPr lang="es-MX" sz="2000" dirty="0" smtClean="0">
                <a:latin typeface="Gothic720 BT" panose="020C0603020203020204" pitchFamily="34" charset="0"/>
              </a:rPr>
              <a:t>exclusivamente de naturaleza electoral en el estado de Querétaro; mediante la cual se deja constancia del modo, tiempo y lugar en que estén aconteciendo.</a:t>
            </a:r>
          </a:p>
          <a:p>
            <a:pPr algn="just"/>
            <a:endParaRPr lang="es-MX" sz="2000" dirty="0">
              <a:latin typeface="Gothic720 BT" panose="020C0603020203020204" pitchFamily="34" charset="0"/>
            </a:endParaRPr>
          </a:p>
        </p:txBody>
      </p:sp>
    </p:spTree>
    <p:extLst>
      <p:ext uri="{BB962C8B-B14F-4D97-AF65-F5344CB8AC3E}">
        <p14:creationId xmlns:p14="http://schemas.microsoft.com/office/powerpoint/2010/main" val="250946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702296"/>
            <a:ext cx="9637713" cy="3238872"/>
          </a:xfrm>
        </p:spPr>
        <p:txBody>
          <a:bodyPr>
            <a:normAutofit/>
          </a:bodyPr>
          <a:lstStyle/>
          <a:p>
            <a:pPr algn="just"/>
            <a:r>
              <a:rPr lang="es-MX" b="1" dirty="0"/>
              <a:t>Artículo 249.</a:t>
            </a:r>
            <a:r>
              <a:rPr lang="es-MX" dirty="0"/>
              <a:t> Celebrada la audiencia prevista en el artículo anterior, la </a:t>
            </a:r>
            <a:r>
              <a:rPr lang="es-MX" b="1" u="sng" dirty="0"/>
              <a:t>Dirección Ejecutiva de Asuntos Jurídicos pondrá el expediente a la vista de las partes</a:t>
            </a:r>
            <a:r>
              <a:rPr lang="es-MX" dirty="0"/>
              <a:t>, para que, en un plazo de cuarenta y ocho horas, contado a partir de que surta efectos la notificación correspondiente, manifiesten por escrito lo que a su derecho convenga. </a:t>
            </a:r>
          </a:p>
          <a:p>
            <a:pPr algn="just"/>
            <a:r>
              <a:rPr lang="es-MX" dirty="0"/>
              <a:t>Una vez agotado el plazo mencionado en el párrafo anterior la </a:t>
            </a:r>
            <a:r>
              <a:rPr lang="es-MX" b="1" u="sng" dirty="0"/>
              <a:t>Dirección Ejecutiva de Asuntos Jurídicos deberá turnar </a:t>
            </a:r>
            <a:r>
              <a:rPr lang="es-MX" dirty="0"/>
              <a:t>de forma inmediata </a:t>
            </a:r>
            <a:r>
              <a:rPr lang="es-MX" b="1" u="sng" dirty="0"/>
              <a:t>el expediente completo</a:t>
            </a:r>
            <a:r>
              <a:rPr lang="es-MX" dirty="0"/>
              <a:t>, exponiendo en su caso, las medidas cautelares y demás diligencias que se hayan llevado a cabo, </a:t>
            </a:r>
            <a:r>
              <a:rPr lang="es-MX" b="1" u="sng" dirty="0"/>
              <a:t>al Tribunal Electoral</a:t>
            </a:r>
            <a:r>
              <a:rPr lang="es-MX" dirty="0"/>
              <a:t>, así como un </a:t>
            </a:r>
            <a:r>
              <a:rPr lang="es-MX" b="1" u="sng" dirty="0"/>
              <a:t>informe circunstanciado. </a:t>
            </a:r>
          </a:p>
          <a:p>
            <a:endParaRPr lang="es-MX" dirty="0"/>
          </a:p>
        </p:txBody>
      </p:sp>
    </p:spTree>
    <p:extLst>
      <p:ext uri="{BB962C8B-B14F-4D97-AF65-F5344CB8AC3E}">
        <p14:creationId xmlns:p14="http://schemas.microsoft.com/office/powerpoint/2010/main" val="18275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2414" y="533400"/>
            <a:ext cx="9601200" cy="1599456"/>
          </a:xfrm>
        </p:spPr>
        <p:txBody>
          <a:bodyPr>
            <a:normAutofit/>
          </a:bodyPr>
          <a:lstStyle/>
          <a:p>
            <a:pPr algn="ctr"/>
            <a:r>
              <a:rPr lang="es-MX" b="1" dirty="0" smtClean="0"/>
              <a:t>Contenido </a:t>
            </a:r>
            <a:br>
              <a:rPr lang="es-MX" b="1" dirty="0" smtClean="0"/>
            </a:br>
            <a:r>
              <a:rPr lang="es-MX" b="1" dirty="0" smtClean="0"/>
              <a:t>del </a:t>
            </a:r>
            <a:br>
              <a:rPr lang="es-MX" b="1" dirty="0" smtClean="0"/>
            </a:br>
            <a:r>
              <a:rPr lang="es-MX" b="1" dirty="0" smtClean="0"/>
              <a:t>Informe Circunstanciado</a:t>
            </a:r>
            <a:endParaRPr lang="es-MX" b="1" dirty="0"/>
          </a:p>
        </p:txBody>
      </p:sp>
      <p:sp>
        <p:nvSpPr>
          <p:cNvPr id="3" name="2 Marcador de contenido"/>
          <p:cNvSpPr>
            <a:spLocks noGrp="1"/>
          </p:cNvSpPr>
          <p:nvPr>
            <p:ph sz="half" idx="1"/>
          </p:nvPr>
        </p:nvSpPr>
        <p:spPr>
          <a:xfrm>
            <a:off x="2854052" y="2492896"/>
            <a:ext cx="7237440" cy="3312368"/>
          </a:xfrm>
        </p:spPr>
        <p:txBody>
          <a:bodyPr/>
          <a:lstStyle/>
          <a:p>
            <a:pPr algn="just"/>
            <a:r>
              <a:rPr lang="es-MX" dirty="0"/>
              <a:t>El informe circunstanciado deberá contener por lo menos, lo siguiente:</a:t>
            </a:r>
          </a:p>
          <a:p>
            <a:pPr algn="just"/>
            <a:endParaRPr lang="es-MX" sz="100" dirty="0"/>
          </a:p>
          <a:p>
            <a:pPr lvl="1" algn="just"/>
            <a:r>
              <a:rPr lang="es-MX" b="1" dirty="0"/>
              <a:t>a)</a:t>
            </a:r>
            <a:r>
              <a:rPr lang="es-MX" dirty="0"/>
              <a:t> La </a:t>
            </a:r>
            <a:r>
              <a:rPr lang="es-MX" b="1" u="sng" dirty="0"/>
              <a:t>relatoría de los hechos </a:t>
            </a:r>
            <a:r>
              <a:rPr lang="es-MX" dirty="0"/>
              <a:t>que dieron motivo a la queja o denuncia; </a:t>
            </a:r>
          </a:p>
          <a:p>
            <a:pPr lvl="1" algn="just"/>
            <a:r>
              <a:rPr lang="es-MX" b="1" dirty="0"/>
              <a:t>b)</a:t>
            </a:r>
            <a:r>
              <a:rPr lang="es-MX" dirty="0"/>
              <a:t> Las </a:t>
            </a:r>
            <a:r>
              <a:rPr lang="es-MX" b="1" u="sng" dirty="0"/>
              <a:t>diligencias</a:t>
            </a:r>
            <a:r>
              <a:rPr lang="es-MX" dirty="0"/>
              <a:t> que se hayan realizado por la autoridad; </a:t>
            </a:r>
          </a:p>
          <a:p>
            <a:pPr lvl="1" algn="just"/>
            <a:r>
              <a:rPr lang="es-MX" b="1" dirty="0"/>
              <a:t>c)</a:t>
            </a:r>
            <a:r>
              <a:rPr lang="es-MX" dirty="0"/>
              <a:t> Las </a:t>
            </a:r>
            <a:r>
              <a:rPr lang="es-MX" b="1" u="sng" dirty="0"/>
              <a:t>pruebas</a:t>
            </a:r>
            <a:r>
              <a:rPr lang="es-MX" dirty="0"/>
              <a:t> aportadas por las partes; y </a:t>
            </a:r>
          </a:p>
          <a:p>
            <a:pPr lvl="1" algn="just"/>
            <a:r>
              <a:rPr lang="es-MX" b="1" dirty="0"/>
              <a:t>d)</a:t>
            </a:r>
            <a:r>
              <a:rPr lang="es-MX" dirty="0"/>
              <a:t> Las </a:t>
            </a:r>
            <a:r>
              <a:rPr lang="es-MX" b="1" u="sng" dirty="0"/>
              <a:t>demás actuaciones realizadas</a:t>
            </a:r>
            <a:r>
              <a:rPr lang="es-MX" dirty="0"/>
              <a:t>;</a:t>
            </a:r>
          </a:p>
          <a:p>
            <a:endParaRPr lang="es-MX" dirty="0"/>
          </a:p>
        </p:txBody>
      </p:sp>
    </p:spTree>
    <p:extLst>
      <p:ext uri="{BB962C8B-B14F-4D97-AF65-F5344CB8AC3E}">
        <p14:creationId xmlns:p14="http://schemas.microsoft.com/office/powerpoint/2010/main" val="64832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981844" y="1556792"/>
            <a:ext cx="10141769" cy="4463008"/>
          </a:xfrm>
        </p:spPr>
        <p:txBody>
          <a:bodyPr>
            <a:normAutofit fontScale="85000" lnSpcReduction="20000"/>
          </a:bodyPr>
          <a:lstStyle/>
          <a:p>
            <a:pPr algn="just"/>
            <a:r>
              <a:rPr lang="es-MX" b="1" dirty="0"/>
              <a:t>Artículo 250.</a:t>
            </a:r>
            <a:r>
              <a:rPr lang="es-MX" dirty="0"/>
              <a:t> Dentro del plazo fijado en la fracción III del artículo </a:t>
            </a:r>
            <a:r>
              <a:rPr lang="es-MX" b="1" dirty="0"/>
              <a:t>238</a:t>
            </a:r>
            <a:r>
              <a:rPr lang="es-MX" dirty="0"/>
              <a:t>, la Dirección Ejecutiva de Asuntos Jurídicos podrá adoptar las medidas cautelares siguientes</a:t>
            </a:r>
            <a:r>
              <a:rPr lang="es-MX" dirty="0" smtClean="0"/>
              <a:t>:</a:t>
            </a:r>
          </a:p>
          <a:p>
            <a:pPr algn="just"/>
            <a:endParaRPr lang="es-MX" sz="500" dirty="0"/>
          </a:p>
          <a:p>
            <a:pPr lvl="1" algn="just"/>
            <a:r>
              <a:rPr lang="es-MX" b="1" dirty="0"/>
              <a:t>I.</a:t>
            </a:r>
            <a:r>
              <a:rPr lang="es-MX" dirty="0"/>
              <a:t> </a:t>
            </a:r>
            <a:r>
              <a:rPr lang="es-MX" b="1" u="sng" dirty="0"/>
              <a:t>Ordenar el retiro o la suspensión provisional </a:t>
            </a:r>
            <a:r>
              <a:rPr lang="es-MX" dirty="0"/>
              <a:t>de la difusión, fijación o colocación de </a:t>
            </a:r>
            <a:r>
              <a:rPr lang="es-MX" b="1" u="sng" dirty="0"/>
              <a:t>propaganda</a:t>
            </a:r>
            <a:r>
              <a:rPr lang="es-MX" dirty="0"/>
              <a:t>, bajo cualquier modalidad contraria a la Ley, con excepción de aquella que se difunda en radio y televisión; y </a:t>
            </a:r>
            <a:endParaRPr lang="es-MX" dirty="0" smtClean="0"/>
          </a:p>
          <a:p>
            <a:pPr lvl="1" algn="just"/>
            <a:endParaRPr lang="es-MX" sz="1000" dirty="0"/>
          </a:p>
          <a:p>
            <a:pPr lvl="1" algn="just"/>
            <a:r>
              <a:rPr lang="es-MX" b="1" dirty="0"/>
              <a:t>II.</a:t>
            </a:r>
            <a:r>
              <a:rPr lang="es-MX" dirty="0"/>
              <a:t> </a:t>
            </a:r>
            <a:r>
              <a:rPr lang="es-MX" b="1" u="sng" dirty="0"/>
              <a:t>Prohibir u ordenar</a:t>
            </a:r>
            <a:r>
              <a:rPr lang="es-MX" dirty="0"/>
              <a:t> </a:t>
            </a:r>
            <a:r>
              <a:rPr lang="es-MX" b="1" dirty="0"/>
              <a:t>cesar la realización de la comisión de las conductas </a:t>
            </a:r>
            <a:r>
              <a:rPr lang="es-MX" dirty="0"/>
              <a:t>previstas en el artículo </a:t>
            </a:r>
            <a:r>
              <a:rPr lang="es-MX" b="1" u="sng" dirty="0"/>
              <a:t>232</a:t>
            </a:r>
            <a:r>
              <a:rPr lang="es-MX" dirty="0"/>
              <a:t> de esta Ley</a:t>
            </a:r>
            <a:r>
              <a:rPr lang="es-MX" dirty="0" smtClean="0"/>
              <a:t>.</a:t>
            </a:r>
          </a:p>
          <a:p>
            <a:pPr lvl="1" algn="just"/>
            <a:endParaRPr lang="es-MX" sz="400" dirty="0"/>
          </a:p>
          <a:p>
            <a:pPr algn="just"/>
            <a:r>
              <a:rPr lang="es-MX" dirty="0"/>
              <a:t>Los acuerdos emitidos por la Dirección Ejecutiva de Asuntos Jurídicos a que se refiere este artículo, serán impugnables mediante el recurso de apelación establecido por la Ley de Medios</a:t>
            </a:r>
            <a:r>
              <a:rPr lang="es-MX" dirty="0" smtClean="0"/>
              <a:t>.</a:t>
            </a:r>
            <a:endParaRPr lang="es-MX" dirty="0"/>
          </a:p>
          <a:p>
            <a:pPr algn="just"/>
            <a:r>
              <a:rPr lang="es-MX" dirty="0"/>
              <a:t>La Dirección Ejecutiva de Asuntos Jurídicos podrá realizar las diligencias necesarias previo a la adopción de las medidas cautelares</a:t>
            </a:r>
            <a:r>
              <a:rPr lang="es-MX" dirty="0" smtClean="0"/>
              <a:t>.</a:t>
            </a:r>
            <a:endParaRPr lang="es-MX" dirty="0"/>
          </a:p>
          <a:p>
            <a:pPr algn="just"/>
            <a:r>
              <a:rPr lang="es-MX" dirty="0"/>
              <a:t>Las medidas cautelares no son actos privativos, por lo que, previo a dictarlas es innecesario garantizar el derecho de audiencia. Su procedencia se basará en la apariencia del buen derecho y el peligro en la demora.</a:t>
            </a:r>
          </a:p>
          <a:p>
            <a:endParaRPr lang="es-MX" dirty="0"/>
          </a:p>
        </p:txBody>
      </p:sp>
      <p:sp>
        <p:nvSpPr>
          <p:cNvPr id="6" name="1 Título"/>
          <p:cNvSpPr>
            <a:spLocks noGrp="1"/>
          </p:cNvSpPr>
          <p:nvPr>
            <p:ph type="title"/>
          </p:nvPr>
        </p:nvSpPr>
        <p:spPr>
          <a:xfrm>
            <a:off x="3358108" y="548680"/>
            <a:ext cx="5904656" cy="735360"/>
          </a:xfrm>
        </p:spPr>
        <p:txBody>
          <a:bodyPr>
            <a:normAutofit/>
          </a:bodyPr>
          <a:lstStyle/>
          <a:p>
            <a:pPr algn="ctr"/>
            <a:r>
              <a:rPr lang="es-MX" b="1" dirty="0" smtClean="0"/>
              <a:t>Medidas Cautelares</a:t>
            </a:r>
            <a:endParaRPr lang="es-MX" b="1" dirty="0"/>
          </a:p>
        </p:txBody>
      </p:sp>
    </p:spTree>
    <p:extLst>
      <p:ext uri="{BB962C8B-B14F-4D97-AF65-F5344CB8AC3E}">
        <p14:creationId xmlns:p14="http://schemas.microsoft.com/office/powerpoint/2010/main" val="36138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828800"/>
            <a:ext cx="9637713" cy="4191000"/>
          </a:xfrm>
        </p:spPr>
        <p:txBody>
          <a:bodyPr>
            <a:normAutofit/>
          </a:bodyPr>
          <a:lstStyle/>
          <a:p>
            <a:pPr algn="just"/>
            <a:r>
              <a:rPr lang="es-MX" b="1" dirty="0"/>
              <a:t>Artículo 251.</a:t>
            </a:r>
            <a:r>
              <a:rPr lang="es-MX" dirty="0"/>
              <a:t> Las </a:t>
            </a:r>
            <a:r>
              <a:rPr lang="es-MX" b="1" u="sng" dirty="0"/>
              <a:t>medidas cautelares </a:t>
            </a:r>
            <a:r>
              <a:rPr lang="es-MX" dirty="0"/>
              <a:t>deberán ser cumplidas por los sujetos obligados en un plazo no mayor a </a:t>
            </a:r>
            <a:r>
              <a:rPr lang="es-MX" b="1" u="sng" dirty="0"/>
              <a:t>cuarenta y ocho horas</a:t>
            </a:r>
            <a:r>
              <a:rPr lang="es-MX" dirty="0"/>
              <a:t>, contado a partir de la notificación del acuerdo correspondiente</a:t>
            </a:r>
            <a:r>
              <a:rPr lang="es-MX" dirty="0" smtClean="0"/>
              <a:t>.</a:t>
            </a:r>
            <a:endParaRPr lang="es-MX" dirty="0"/>
          </a:p>
          <a:p>
            <a:pPr algn="just"/>
            <a:r>
              <a:rPr lang="es-MX" b="1" dirty="0"/>
              <a:t>Artículo 252.</a:t>
            </a:r>
            <a:r>
              <a:rPr lang="es-MX" dirty="0"/>
              <a:t> En los casos en que se haya ordenado el retiro de propaganda en lugares prohibidos, los sujetos responsables deberán observar las reglas que establece la Ley Electoral y las disposiciones que resulten aplicables</a:t>
            </a:r>
            <a:r>
              <a:rPr lang="es-MX" dirty="0" smtClean="0"/>
              <a:t>.</a:t>
            </a:r>
            <a:endParaRPr lang="es-MX" dirty="0"/>
          </a:p>
          <a:p>
            <a:pPr algn="just"/>
            <a:r>
              <a:rPr lang="es-MX" b="1" dirty="0"/>
              <a:t>Artículo 253.</a:t>
            </a:r>
            <a:r>
              <a:rPr lang="es-MX" dirty="0"/>
              <a:t> </a:t>
            </a:r>
            <a:r>
              <a:rPr lang="es-MX" b="1" u="sng" dirty="0"/>
              <a:t>Quien denuncie podrán interponer incidente para el cumplimiento de las medidas cautelares adoptadas</a:t>
            </a:r>
            <a:r>
              <a:rPr lang="es-MX" dirty="0"/>
              <a:t>. Admitido el incidente, se dará vista a los sujetos responsables para que manifiesten lo que a su derecho corresponda.</a:t>
            </a:r>
          </a:p>
          <a:p>
            <a:endParaRPr lang="es-MX" dirty="0"/>
          </a:p>
        </p:txBody>
      </p:sp>
    </p:spTree>
    <p:extLst>
      <p:ext uri="{BB962C8B-B14F-4D97-AF65-F5344CB8AC3E}">
        <p14:creationId xmlns:p14="http://schemas.microsoft.com/office/powerpoint/2010/main" val="18803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700808"/>
            <a:ext cx="9637713" cy="4191000"/>
          </a:xfrm>
        </p:spPr>
        <p:txBody>
          <a:bodyPr>
            <a:normAutofit/>
          </a:bodyPr>
          <a:lstStyle/>
          <a:p>
            <a:pPr algn="just"/>
            <a:r>
              <a:rPr lang="es-MX" b="1" dirty="0"/>
              <a:t>Artículo 254.</a:t>
            </a:r>
            <a:r>
              <a:rPr lang="es-MX" dirty="0"/>
              <a:t> Para el cumplimiento de las medidas cautelares relativas a la fracción I del artículo 250, de esta Ley la Dirección Ejecutiva de Asuntos Jurídicos observará el siguiente procedimiento</a:t>
            </a:r>
            <a:r>
              <a:rPr lang="es-MX" dirty="0" smtClean="0"/>
              <a:t>:</a:t>
            </a:r>
          </a:p>
          <a:p>
            <a:pPr algn="just"/>
            <a:endParaRPr lang="es-MX" sz="300" dirty="0"/>
          </a:p>
          <a:p>
            <a:pPr lvl="1" algn="just"/>
            <a:r>
              <a:rPr lang="es-MX" b="1" dirty="0"/>
              <a:t>I.</a:t>
            </a:r>
            <a:r>
              <a:rPr lang="es-MX" dirty="0"/>
              <a:t> </a:t>
            </a:r>
            <a:r>
              <a:rPr lang="es-MX" b="1" u="sng" dirty="0"/>
              <a:t>Solicitará a las autoridades municipales procedan al retiro o la suspensión </a:t>
            </a:r>
            <a:r>
              <a:rPr lang="es-MX" dirty="0"/>
              <a:t>provisional de la </a:t>
            </a:r>
            <a:r>
              <a:rPr lang="es-MX" b="1" u="sng" dirty="0"/>
              <a:t>propaganda</a:t>
            </a:r>
            <a:r>
              <a:rPr lang="es-MX" dirty="0"/>
              <a:t> política o electoral que se ubique en su territorio, dentro de las cuarenta y ocho horas siguientes, contadas a partir de la notificación del acuerdo correspondiente; </a:t>
            </a:r>
            <a:r>
              <a:rPr lang="es-MX" dirty="0" smtClean="0"/>
              <a:t>y</a:t>
            </a:r>
          </a:p>
          <a:p>
            <a:pPr lvl="1" algn="just"/>
            <a:endParaRPr lang="es-MX" sz="400" dirty="0"/>
          </a:p>
          <a:p>
            <a:pPr lvl="1" algn="just"/>
            <a:r>
              <a:rPr lang="es-MX" b="1" dirty="0"/>
              <a:t>II</a:t>
            </a:r>
            <a:r>
              <a:rPr lang="es-MX" b="1" u="sng" dirty="0"/>
              <a:t>. Las autoridades municipales</a:t>
            </a:r>
            <a:r>
              <a:rPr lang="es-MX" dirty="0"/>
              <a:t>, </a:t>
            </a:r>
            <a:r>
              <a:rPr lang="es-MX" b="1" u="sng" dirty="0"/>
              <a:t>una vez transcurrido el plazo anterior</a:t>
            </a:r>
            <a:r>
              <a:rPr lang="es-MX" dirty="0"/>
              <a:t>, </a:t>
            </a:r>
            <a:r>
              <a:rPr lang="es-MX" b="1" u="sng" dirty="0"/>
              <a:t>remitirán</a:t>
            </a:r>
            <a:r>
              <a:rPr lang="es-MX" dirty="0"/>
              <a:t> a través de su representante, un </a:t>
            </a:r>
            <a:r>
              <a:rPr lang="es-MX" b="1" u="sng" dirty="0"/>
              <a:t>informe</a:t>
            </a:r>
            <a:r>
              <a:rPr lang="es-MX" dirty="0"/>
              <a:t> que contenga las </a:t>
            </a:r>
            <a:r>
              <a:rPr lang="es-MX" b="1" u="sng" dirty="0"/>
              <a:t>circunstancias de modo, tiempo y lugar</a:t>
            </a:r>
            <a:r>
              <a:rPr lang="es-MX" dirty="0"/>
              <a:t>, y los </a:t>
            </a:r>
            <a:r>
              <a:rPr lang="es-MX" b="1" u="sng" dirty="0"/>
              <a:t>elementos probatorios de la propaganda política o electoral que haya retirado </a:t>
            </a:r>
            <a:r>
              <a:rPr lang="es-MX" dirty="0"/>
              <a:t>o suspendido provisionalmente, a efecto de hacer efectiva la reintegración del gasto generado, de conformidad con el catálogo de costos estandarizado que apruebe el Consejo General.</a:t>
            </a:r>
          </a:p>
          <a:p>
            <a:endParaRPr lang="es-MX" dirty="0"/>
          </a:p>
        </p:txBody>
      </p:sp>
      <p:sp>
        <p:nvSpPr>
          <p:cNvPr id="5" name="1 Título"/>
          <p:cNvSpPr>
            <a:spLocks noGrp="1"/>
          </p:cNvSpPr>
          <p:nvPr>
            <p:ph type="title"/>
          </p:nvPr>
        </p:nvSpPr>
        <p:spPr>
          <a:xfrm>
            <a:off x="3358108" y="764704"/>
            <a:ext cx="5904656" cy="735360"/>
          </a:xfrm>
        </p:spPr>
        <p:txBody>
          <a:bodyPr>
            <a:normAutofit fontScale="90000"/>
          </a:bodyPr>
          <a:lstStyle/>
          <a:p>
            <a:pPr algn="ctr"/>
            <a:r>
              <a:rPr lang="es-MX" b="1" dirty="0" smtClean="0"/>
              <a:t>Cumplimiento de las Medidas Cautelares</a:t>
            </a:r>
            <a:endParaRPr lang="es-MX" b="1" dirty="0"/>
          </a:p>
        </p:txBody>
      </p:sp>
    </p:spTree>
    <p:extLst>
      <p:ext uri="{BB962C8B-B14F-4D97-AF65-F5344CB8AC3E}">
        <p14:creationId xmlns:p14="http://schemas.microsoft.com/office/powerpoint/2010/main" val="359859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828800"/>
            <a:ext cx="9637713" cy="4191000"/>
          </a:xfrm>
        </p:spPr>
        <p:txBody>
          <a:bodyPr>
            <a:normAutofit fontScale="92500" lnSpcReduction="10000"/>
          </a:bodyPr>
          <a:lstStyle/>
          <a:p>
            <a:pPr algn="just"/>
            <a:r>
              <a:rPr lang="es-MX" dirty="0"/>
              <a:t>La Dirección Ejecutiva de Asuntos Jurídicos podrá proponer al Consejo General, por conducto de la Secretaría Ejecutiva, un proyecto de acuerdo de aplicación de cualquiera de los medios de apremio y correcciones disciplinarias señaladas en la Ley de Medios, para garantizar el cumplimiento de las medidas cautelares</a:t>
            </a:r>
            <a:r>
              <a:rPr lang="es-MX" dirty="0" smtClean="0"/>
              <a:t>.</a:t>
            </a:r>
            <a:endParaRPr lang="es-MX" dirty="0"/>
          </a:p>
          <a:p>
            <a:pPr algn="just"/>
            <a:r>
              <a:rPr lang="es-MX" dirty="0"/>
              <a:t>Las </a:t>
            </a:r>
            <a:r>
              <a:rPr lang="es-MX" b="1" u="sng" dirty="0"/>
              <a:t>multas impuestas </a:t>
            </a:r>
            <a:r>
              <a:rPr lang="es-MX" dirty="0"/>
              <a:t>con motivo del reintegro del gasto generado por las autoridades municipales, </a:t>
            </a:r>
            <a:r>
              <a:rPr lang="es-MX" b="1" u="sng" dirty="0"/>
              <a:t>deberán ser pagadas ante la Coordinación Administrativa del Instituto</a:t>
            </a:r>
            <a:r>
              <a:rPr lang="es-MX" dirty="0"/>
              <a:t> quien expedirá a los sujetos obligados el recibo respectivo. Si los sujetos obligados no cumplen con esta obligación, la persona titular de la Secretaría Ejecutiva dará vista a la autoridad hacendaria para que proceda a su cobro conforme la legislación aplicable</a:t>
            </a:r>
            <a:r>
              <a:rPr lang="es-MX" dirty="0" smtClean="0"/>
              <a:t>.</a:t>
            </a:r>
          </a:p>
          <a:p>
            <a:pPr algn="just"/>
            <a:r>
              <a:rPr lang="es-MX" b="1" dirty="0"/>
              <a:t>Artículo 255.</a:t>
            </a:r>
            <a:r>
              <a:rPr lang="es-MX" dirty="0"/>
              <a:t> Durante la sustanciación del procedimiento, </a:t>
            </a:r>
            <a:r>
              <a:rPr lang="es-MX" b="1" u="sng" dirty="0"/>
              <a:t>la Dirección Ejecutiva de Asuntos Jurídicos podrá dictar, en su caso, las medidas cautelares que considere necesarias</a:t>
            </a:r>
            <a:r>
              <a:rPr lang="es-MX" dirty="0"/>
              <a:t>.</a:t>
            </a:r>
          </a:p>
          <a:p>
            <a:pPr algn="just"/>
            <a:endParaRPr lang="es-MX" dirty="0"/>
          </a:p>
          <a:p>
            <a:endParaRPr lang="es-MX" dirty="0"/>
          </a:p>
        </p:txBody>
      </p:sp>
      <p:sp>
        <p:nvSpPr>
          <p:cNvPr id="5" name="1 Título"/>
          <p:cNvSpPr>
            <a:spLocks noGrp="1"/>
          </p:cNvSpPr>
          <p:nvPr>
            <p:ph type="title"/>
          </p:nvPr>
        </p:nvSpPr>
        <p:spPr>
          <a:xfrm>
            <a:off x="3214092" y="836712"/>
            <a:ext cx="5904656" cy="864096"/>
          </a:xfrm>
        </p:spPr>
        <p:txBody>
          <a:bodyPr>
            <a:normAutofit fontScale="90000"/>
          </a:bodyPr>
          <a:lstStyle/>
          <a:p>
            <a:pPr algn="ctr"/>
            <a:r>
              <a:rPr lang="es-MX" b="1" dirty="0" smtClean="0"/>
              <a:t>Medios de apremio y correcciones disciplinarias</a:t>
            </a:r>
            <a:endParaRPr lang="es-MX" b="1" dirty="0"/>
          </a:p>
        </p:txBody>
      </p:sp>
    </p:spTree>
    <p:extLst>
      <p:ext uri="{BB962C8B-B14F-4D97-AF65-F5344CB8AC3E}">
        <p14:creationId xmlns:p14="http://schemas.microsoft.com/office/powerpoint/2010/main" val="84723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485900" y="1340768"/>
            <a:ext cx="9637713" cy="4679032"/>
          </a:xfrm>
        </p:spPr>
        <p:txBody>
          <a:bodyPr>
            <a:normAutofit fontScale="92500" lnSpcReduction="10000"/>
          </a:bodyPr>
          <a:lstStyle/>
          <a:p>
            <a:pPr algn="just"/>
            <a:r>
              <a:rPr lang="es-MX" dirty="0"/>
              <a:t>En el caso de los partidos políticos y candidaturas independientes, </a:t>
            </a:r>
            <a:r>
              <a:rPr lang="es-MX" b="1" u="sng" dirty="0"/>
              <a:t>el monto de las multas</a:t>
            </a:r>
            <a:r>
              <a:rPr lang="es-MX" dirty="0"/>
              <a:t> a que se refiere este artículo se </a:t>
            </a:r>
            <a:r>
              <a:rPr lang="es-MX" b="1" u="sng" dirty="0"/>
              <a:t>restará de su financiamiento público.</a:t>
            </a:r>
            <a:r>
              <a:rPr lang="es-MX" dirty="0"/>
              <a:t> Tratándose de coaliciones, el descuento del financiamiento público se dividirá entre los partidos políticos coaligados en los términos acordados en el convenio de coalición. Cuando el convenio no lo prevenga, el descuento se distribuirá de manera igualitaria. La persona titular de la Secretaría Ejecutiva deberá retener el financiamiento público para el pago del gasto generado que corresponda una vez que cause ejecutoria la determinación respectiva, con la prohibición de no aplicar la indicada retención de manera simultánea con sanciones, multas o cualquier acto que previamente hubiese causado estado. Asimismo, elaborará las diligencias que estime pertinentes para la remisión de la cantidad retenida a las autoridades municipales, realizándose, en su caso, las actas circunstanciadas y/o elaborándose los recibos de pago correspondientes al gasto generado en relación al retiro o la suspensión provisional de la propaganda política o electoral</a:t>
            </a:r>
            <a:r>
              <a:rPr lang="es-MX" dirty="0" smtClean="0"/>
              <a:t>.</a:t>
            </a:r>
            <a:endParaRPr lang="es-MX" dirty="0"/>
          </a:p>
          <a:p>
            <a:pPr algn="just"/>
            <a:r>
              <a:rPr lang="es-MX" dirty="0"/>
              <a:t>Estas actuaciones deberán constar en los autos del expediente que se integre para tal efecto.</a:t>
            </a:r>
          </a:p>
          <a:p>
            <a:endParaRPr lang="es-MX" dirty="0"/>
          </a:p>
        </p:txBody>
      </p:sp>
    </p:spTree>
    <p:extLst>
      <p:ext uri="{BB962C8B-B14F-4D97-AF65-F5344CB8AC3E}">
        <p14:creationId xmlns:p14="http://schemas.microsoft.com/office/powerpoint/2010/main" val="232729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006180" y="980728"/>
            <a:ext cx="7488832" cy="4824536"/>
          </a:xfrm>
        </p:spPr>
        <p:txBody>
          <a:bodyPr>
            <a:normAutofit/>
          </a:bodyPr>
          <a:lstStyle/>
          <a:p>
            <a:pPr algn="just"/>
            <a:r>
              <a:rPr lang="es-MX" b="1" dirty="0" smtClean="0"/>
              <a:t>Artículo </a:t>
            </a:r>
            <a:r>
              <a:rPr lang="es-MX" b="1" dirty="0"/>
              <a:t>256.</a:t>
            </a:r>
            <a:r>
              <a:rPr lang="es-MX" dirty="0"/>
              <a:t> Será competente para resolver sobre el procedimiento especial sancionador, el Tribunal Electoral. </a:t>
            </a:r>
          </a:p>
          <a:p>
            <a:pPr algn="just"/>
            <a:r>
              <a:rPr lang="es-MX" dirty="0"/>
              <a:t>Recibido el expediente el Tribunal deberá</a:t>
            </a:r>
            <a:r>
              <a:rPr lang="es-MX" dirty="0" smtClean="0"/>
              <a:t>:</a:t>
            </a:r>
            <a:endParaRPr lang="es-MX" dirty="0"/>
          </a:p>
          <a:p>
            <a:pPr lvl="1" algn="just"/>
            <a:endParaRPr lang="es-MX" b="1" dirty="0" smtClean="0"/>
          </a:p>
          <a:p>
            <a:pPr lvl="1" algn="just"/>
            <a:r>
              <a:rPr lang="es-MX" b="1" dirty="0" smtClean="0"/>
              <a:t>I</a:t>
            </a:r>
            <a:r>
              <a:rPr lang="es-MX" b="1" dirty="0"/>
              <a:t>.</a:t>
            </a:r>
            <a:r>
              <a:rPr lang="es-MX" dirty="0"/>
              <a:t> </a:t>
            </a:r>
            <a:r>
              <a:rPr lang="es-MX" b="1" u="sng" dirty="0"/>
              <a:t>Admitirlo y verificar el cumplimiento</a:t>
            </a:r>
            <a:r>
              <a:rPr lang="es-MX" dirty="0"/>
              <a:t>, por parte de la Dirección Ejecutiva de Asuntos Jurídicos, de los requisitos previstos en esta </a:t>
            </a:r>
            <a:r>
              <a:rPr lang="es-MX" dirty="0" smtClean="0"/>
              <a:t>Ley.</a:t>
            </a:r>
          </a:p>
          <a:p>
            <a:pPr lvl="1" algn="just"/>
            <a:r>
              <a:rPr lang="es-MX" dirty="0" smtClean="0"/>
              <a:t>Previo </a:t>
            </a:r>
            <a:r>
              <a:rPr lang="es-MX" dirty="0"/>
              <a:t>a su admisión, el Tribunal Electoral tiene el deber de </a:t>
            </a:r>
            <a:r>
              <a:rPr lang="es-MX" b="1" u="sng" dirty="0"/>
              <a:t>revisar si existen omisiones o deficiencias en su integración o en su tramitación</a:t>
            </a:r>
            <a:r>
              <a:rPr lang="es-MX" dirty="0"/>
              <a:t>, así como violaciones a las reglas procesales, siempre que sean necesarios para resolver el expediente, y en su caso, </a:t>
            </a:r>
            <a:r>
              <a:rPr lang="es-MX" b="1" u="sng" dirty="0"/>
              <a:t>por única ocasión ordenará a la Dirección Ejecutiva de Asuntos Jurídicos, las diligencias para mejor proveer</a:t>
            </a:r>
            <a:r>
              <a:rPr lang="es-MX" dirty="0"/>
              <a:t>;</a:t>
            </a:r>
          </a:p>
          <a:p>
            <a:endParaRPr lang="es-MX" dirty="0"/>
          </a:p>
        </p:txBody>
      </p:sp>
      <p:sp>
        <p:nvSpPr>
          <p:cNvPr id="5" name="1 Título"/>
          <p:cNvSpPr>
            <a:spLocks noGrp="1"/>
          </p:cNvSpPr>
          <p:nvPr>
            <p:ph type="title"/>
          </p:nvPr>
        </p:nvSpPr>
        <p:spPr>
          <a:xfrm>
            <a:off x="693812" y="2492896"/>
            <a:ext cx="3600400" cy="1368152"/>
          </a:xfrm>
        </p:spPr>
        <p:txBody>
          <a:bodyPr>
            <a:normAutofit fontScale="90000"/>
          </a:bodyPr>
          <a:lstStyle/>
          <a:p>
            <a:pPr algn="ctr"/>
            <a:r>
              <a:rPr lang="es-MX" b="1" dirty="0" smtClean="0"/>
              <a:t>Actuación </a:t>
            </a:r>
            <a:br>
              <a:rPr lang="es-MX" b="1" dirty="0" smtClean="0"/>
            </a:br>
            <a:r>
              <a:rPr lang="es-MX" b="1" dirty="0" smtClean="0"/>
              <a:t>del </a:t>
            </a:r>
            <a:br>
              <a:rPr lang="es-MX" b="1" dirty="0" smtClean="0"/>
            </a:br>
            <a:r>
              <a:rPr lang="es-MX" b="1" dirty="0" smtClean="0"/>
              <a:t>Tribunal Electoral</a:t>
            </a:r>
            <a:endParaRPr lang="es-MX" b="1" dirty="0"/>
          </a:p>
        </p:txBody>
      </p:sp>
    </p:spTree>
    <p:extLst>
      <p:ext uri="{BB962C8B-B14F-4D97-AF65-F5344CB8AC3E}">
        <p14:creationId xmlns:p14="http://schemas.microsoft.com/office/powerpoint/2010/main" val="165126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773932" y="2060848"/>
            <a:ext cx="8928992" cy="3456384"/>
          </a:xfrm>
        </p:spPr>
        <p:txBody>
          <a:bodyPr/>
          <a:lstStyle/>
          <a:p>
            <a:pPr lvl="1" algn="just"/>
            <a:r>
              <a:rPr lang="es-MX" b="1" dirty="0"/>
              <a:t>II.</a:t>
            </a:r>
            <a:r>
              <a:rPr lang="es-MX" dirty="0"/>
              <a:t> De persistir la violación procesal, el Tribunal podrá requerir de nueva cuenta, únicamente sobre las observación es hechas inicialmente, e imponer las medidas de apremio necesarias para garantizar los principios de inmediatez y de exhaustividad en la tramitación del procedimiento</a:t>
            </a:r>
            <a:r>
              <a:rPr lang="es-MX" dirty="0" smtClean="0"/>
              <a:t>;</a:t>
            </a:r>
          </a:p>
          <a:p>
            <a:pPr lvl="1" algn="just"/>
            <a:endParaRPr lang="es-MX" dirty="0"/>
          </a:p>
          <a:p>
            <a:pPr lvl="1" algn="just"/>
            <a:r>
              <a:rPr lang="es-MX" b="1" dirty="0"/>
              <a:t>III.</a:t>
            </a:r>
            <a:r>
              <a:rPr lang="es-MX" dirty="0"/>
              <a:t> Una vez que se encuentre debidamente integrado el expediente, el Tribunal, en sesión pública, resolverá el asunto en un plazo de treinta y seis horas contadas a partir de que se haya distribuido el proyecto de resolución.</a:t>
            </a:r>
          </a:p>
          <a:p>
            <a:endParaRPr lang="es-MX" dirty="0"/>
          </a:p>
        </p:txBody>
      </p:sp>
    </p:spTree>
    <p:extLst>
      <p:ext uri="{BB962C8B-B14F-4D97-AF65-F5344CB8AC3E}">
        <p14:creationId xmlns:p14="http://schemas.microsoft.com/office/powerpoint/2010/main" val="7320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94012" y="548680"/>
            <a:ext cx="7740350" cy="1143000"/>
          </a:xfrm>
        </p:spPr>
        <p:txBody>
          <a:bodyPr/>
          <a:lstStyle/>
          <a:p>
            <a:r>
              <a:rPr lang="es-MX" b="1" dirty="0" smtClean="0"/>
              <a:t>Sentido de la resolución del Tribunal</a:t>
            </a:r>
            <a:endParaRPr lang="es-MX" b="1" dirty="0"/>
          </a:p>
        </p:txBody>
      </p:sp>
      <p:sp>
        <p:nvSpPr>
          <p:cNvPr id="4" name="3 Marcador de contenido"/>
          <p:cNvSpPr>
            <a:spLocks noGrp="1"/>
          </p:cNvSpPr>
          <p:nvPr>
            <p:ph sz="half" idx="2"/>
          </p:nvPr>
        </p:nvSpPr>
        <p:spPr>
          <a:xfrm>
            <a:off x="1485900" y="1828800"/>
            <a:ext cx="9637713" cy="4191000"/>
          </a:xfrm>
        </p:spPr>
        <p:txBody>
          <a:bodyPr>
            <a:normAutofit/>
          </a:bodyPr>
          <a:lstStyle/>
          <a:p>
            <a:pPr algn="just"/>
            <a:r>
              <a:rPr lang="es-MX" b="1" dirty="0"/>
              <a:t>Artículo 257.</a:t>
            </a:r>
            <a:r>
              <a:rPr lang="es-MX" dirty="0"/>
              <a:t> La resolución del procedimiento especial sancionador podrá tener los efectos siguientes: </a:t>
            </a:r>
            <a:endParaRPr lang="es-MX" dirty="0" smtClean="0"/>
          </a:p>
          <a:p>
            <a:pPr algn="just"/>
            <a:endParaRPr lang="es-MX" sz="1000" dirty="0"/>
          </a:p>
          <a:p>
            <a:pPr lvl="1" algn="just"/>
            <a:r>
              <a:rPr lang="es-MX" b="1" dirty="0"/>
              <a:t>I.</a:t>
            </a:r>
            <a:r>
              <a:rPr lang="es-MX" dirty="0"/>
              <a:t> Declarar la </a:t>
            </a:r>
            <a:r>
              <a:rPr lang="es-MX" b="1" u="sng" dirty="0"/>
              <a:t>inexistencia</a:t>
            </a:r>
            <a:r>
              <a:rPr lang="es-MX" dirty="0"/>
              <a:t> de la violación objeto de la denuncia, y en su caso, revocar las medidas cautelares que se hubieren impuesto; o </a:t>
            </a:r>
            <a:endParaRPr lang="es-MX" dirty="0" smtClean="0"/>
          </a:p>
          <a:p>
            <a:pPr lvl="1" algn="just"/>
            <a:endParaRPr lang="es-MX" sz="1000" dirty="0"/>
          </a:p>
          <a:p>
            <a:pPr lvl="1" algn="just"/>
            <a:r>
              <a:rPr lang="es-MX" b="1" dirty="0"/>
              <a:t>II.</a:t>
            </a:r>
            <a:r>
              <a:rPr lang="es-MX" dirty="0"/>
              <a:t> </a:t>
            </a:r>
            <a:r>
              <a:rPr lang="es-MX" b="1" u="sng" dirty="0"/>
              <a:t>Imponer las sanciones </a:t>
            </a:r>
            <a:r>
              <a:rPr lang="es-MX" dirty="0"/>
              <a:t>que resulten procedentes en términos de esta Ley, observando lo previsto en el artículo 222 del presente ordenamiento. </a:t>
            </a:r>
            <a:endParaRPr lang="es-MX" dirty="0" smtClean="0"/>
          </a:p>
          <a:p>
            <a:pPr lvl="1" algn="just"/>
            <a:endParaRPr lang="es-MX" sz="1000" dirty="0"/>
          </a:p>
          <a:p>
            <a:pPr algn="just"/>
            <a:r>
              <a:rPr lang="es-MX" b="1" dirty="0"/>
              <a:t>Artículo 258.</a:t>
            </a:r>
            <a:r>
              <a:rPr lang="es-MX" dirty="0"/>
              <a:t> Las resoluciones de los procedimientos especiales sancionadores deberán constar por escrito y tendrán que dictarse en términos de lo establecido por la Ley de Medios.</a:t>
            </a:r>
          </a:p>
          <a:p>
            <a:endParaRPr lang="es-MX" dirty="0"/>
          </a:p>
        </p:txBody>
      </p:sp>
    </p:spTree>
    <p:extLst>
      <p:ext uri="{BB962C8B-B14F-4D97-AF65-F5344CB8AC3E}">
        <p14:creationId xmlns:p14="http://schemas.microsoft.com/office/powerpoint/2010/main" val="1126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lantilla de diseño vertical y horizont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3197_TF03460606" id="{6995FF9D-852C-4CF4-97A1-CE087C123F87}" vid="{59F31521-09F7-40B0-9412-70837F9E6DFA}"/>
    </a:ext>
  </a:extLst>
</a:theme>
</file>

<file path=ppt/theme/theme2.xml><?xml version="1.0" encoding="utf-8"?>
<a:theme xmlns:a="http://schemas.openxmlformats.org/drawingml/2006/main" name="Tema d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916</TotalTime>
  <Words>10316</Words>
  <Application>Microsoft Office PowerPoint</Application>
  <PresentationFormat>Personalizado</PresentationFormat>
  <Paragraphs>625</Paragraphs>
  <Slides>101</Slides>
  <Notes>61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101</vt:i4>
      </vt:variant>
    </vt:vector>
  </HeadingPairs>
  <TitlesOfParts>
    <vt:vector size="107" baseType="lpstr">
      <vt:lpstr>Arial</vt:lpstr>
      <vt:lpstr>Century Gothic</vt:lpstr>
      <vt:lpstr>Gothic720 BT</vt:lpstr>
      <vt:lpstr>굴림</vt:lpstr>
      <vt:lpstr>Wingdings</vt:lpstr>
      <vt:lpstr>Plantilla de diseño vertical y horizontal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Electoral del Estado de Querétaro</vt:lpstr>
      <vt:lpstr>Presentación de PowerPoint</vt:lpstr>
      <vt:lpstr>Función de la intervención</vt:lpstr>
      <vt:lpstr>Principios rectores</vt:lpstr>
      <vt:lpstr>Presentación de PowerPoint</vt:lpstr>
      <vt:lpstr>Sujetos de la función</vt:lpstr>
      <vt:lpstr>Legitimación</vt:lpstr>
      <vt:lpstr>Generalidades</vt:lpstr>
      <vt:lpstr>Requisitos</vt:lpstr>
      <vt:lpstr>Presentación de PowerPoint</vt:lpstr>
      <vt:lpstr>Presentación de PowerPoint</vt:lpstr>
      <vt:lpstr>Presentación de PowerPoint</vt:lpstr>
      <vt:lpstr>Presentación de PowerPoint</vt:lpstr>
      <vt:lpstr>Presentación de PowerPoint</vt:lpstr>
      <vt:lpstr>Ley General en Materia de Delitos Electorales</vt:lpstr>
      <vt:lpstr>Marco normativo</vt:lpstr>
      <vt:lpstr>Presentación de PowerPoint</vt:lpstr>
      <vt:lpstr>Ley Electoral del Estado de Querétaro</vt:lpstr>
      <vt:lpstr>Artículo 5, fracción II </vt:lpstr>
      <vt:lpstr>Presentación de PowerPoint</vt:lpstr>
      <vt:lpstr>Artículo 7. Ley Electoral.</vt:lpstr>
      <vt:lpstr>Artículo 14. Ley Electoral.</vt:lpstr>
      <vt:lpstr>Artículo 34. Ley Electoral</vt:lpstr>
      <vt:lpstr>Artículo 53. Ley Electoral</vt:lpstr>
      <vt:lpstr>Artículo 76. Ley Electoral.</vt:lpstr>
      <vt:lpstr>Artículo 100. Ley Electoral.</vt:lpstr>
      <vt:lpstr>Artículo 213. Ley Electoral</vt:lpstr>
      <vt:lpstr>Artículo 214. Ley Electoral.</vt:lpstr>
      <vt:lpstr>Artículo 216. Ley Electoral</vt:lpstr>
      <vt:lpstr>Artículo 219. Ley Electoral</vt:lpstr>
      <vt:lpstr>Artículo 220. Ley Electoral</vt:lpstr>
      <vt:lpstr>Artículo 220. Ley Electoral</vt:lpstr>
      <vt:lpstr>Artículo 221. Ley Electoral</vt:lpstr>
      <vt:lpstr>Artículo 232. Ley Electoral</vt:lpstr>
      <vt:lpstr>Disposiciones del TEEQ en Materia de Violencia Política en razón de género</vt:lpstr>
      <vt:lpstr>Presentación de PowerPoint</vt:lpstr>
      <vt:lpstr>Presentación de PowerPoint</vt:lpstr>
      <vt:lpstr>Presentación de PowerPoint</vt:lpstr>
      <vt:lpstr>Presentación de PowerPoint</vt:lpstr>
      <vt:lpstr>¿Qué dispone la Ley Electoral del Estado de Querétaro en la materia?</vt:lpstr>
      <vt:lpstr>Sujetos de los Procedimientos Sancionadores</vt:lpstr>
      <vt:lpstr>Presentación de PowerPoint</vt:lpstr>
      <vt:lpstr>Reglas de los procedimientos sancionadores</vt:lpstr>
      <vt:lpstr>Procedimiento Ordinario  Sancionador</vt:lpstr>
      <vt:lpstr>Inicio del Procedimiento ordinario sancionador</vt:lpstr>
      <vt:lpstr>¿Quiénes pueden denunciar?</vt:lpstr>
      <vt:lpstr>Presentación de PowerPoint</vt:lpstr>
      <vt:lpstr>Presentación de PowerPoint</vt:lpstr>
      <vt:lpstr>Presentación de PowerPoint</vt:lpstr>
      <vt:lpstr>Causas de Improcedencia</vt:lpstr>
      <vt:lpstr>Causas de Sobreseimiento</vt:lpstr>
      <vt:lpstr>Presentación de PowerPoint</vt:lpstr>
      <vt:lpstr>Emplazamiento</vt:lpstr>
      <vt:lpstr>Requisitos  del escrito de  contestación</vt:lpstr>
      <vt:lpstr>Presentación de PowerPoint</vt:lpstr>
      <vt:lpstr>Investigación  de la DEAJ</vt:lpstr>
      <vt:lpstr>Presentación de PowerPoint</vt:lpstr>
      <vt:lpstr>Presentación de PowerPoint</vt:lpstr>
      <vt:lpstr>Presentación de PowerPoint</vt:lpstr>
      <vt:lpstr>Remisión al  Tribunal Electoral del Estado de Querétaro</vt:lpstr>
      <vt:lpstr>Sentido de la Resolución del Tribunal</vt:lpstr>
      <vt:lpstr>Procedimiento  Especial Sancionador</vt:lpstr>
      <vt:lpstr>Procedencia</vt:lpstr>
      <vt:lpstr>Investigación</vt:lpstr>
      <vt:lpstr>Generalidades</vt:lpstr>
      <vt:lpstr>Presentación de PowerPoint</vt:lpstr>
      <vt:lpstr>Requisitos  de la  Denuncia</vt:lpstr>
      <vt:lpstr>Presentación de PowerPoint</vt:lpstr>
      <vt:lpstr>Presentación de PowerPoint</vt:lpstr>
      <vt:lpstr>Desechamiento  y  Sobreseimiento</vt:lpstr>
      <vt:lpstr>Presentación de PowerPoint</vt:lpstr>
      <vt:lpstr>Emplazamiento</vt:lpstr>
      <vt:lpstr>Audiencia  de  Pruebas y Alegatos</vt:lpstr>
      <vt:lpstr>Pruebas</vt:lpstr>
      <vt:lpstr>Desarrollo de la Audiencia de Pruebas y Alegatos</vt:lpstr>
      <vt:lpstr>Presentación de PowerPoint</vt:lpstr>
      <vt:lpstr>Presentación de PowerPoint</vt:lpstr>
      <vt:lpstr>Contenido  del  Informe Circunstanciado</vt:lpstr>
      <vt:lpstr>Medidas Cautelares</vt:lpstr>
      <vt:lpstr>Presentación de PowerPoint</vt:lpstr>
      <vt:lpstr>Cumplimiento de las Medidas Cautelares</vt:lpstr>
      <vt:lpstr>Medios de apremio y correcciones disciplinarias</vt:lpstr>
      <vt:lpstr>Presentación de PowerPoint</vt:lpstr>
      <vt:lpstr>Actuación  del  Tribunal Electoral</vt:lpstr>
      <vt:lpstr>Presentación de PowerPoint</vt:lpstr>
      <vt:lpstr>Sentido de la resolución del Tribunal</vt:lpstr>
      <vt:lpstr>Lineamientos para la resolución de Procedimientos Especiales Sancionadores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en Material Electoral</dc:title>
  <dc:creator>Carlos Brito H.</dc:creator>
  <cp:lastModifiedBy>Carlos.Rojas</cp:lastModifiedBy>
  <cp:revision>118</cp:revision>
  <cp:lastPrinted>2020-10-23T22:06:11Z</cp:lastPrinted>
  <dcterms:created xsi:type="dcterms:W3CDTF">2020-10-18T17:37:20Z</dcterms:created>
  <dcterms:modified xsi:type="dcterms:W3CDTF">2020-10-24T00:45:18Z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